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63"/>
  </p:notesMasterIdLst>
  <p:handoutMasterIdLst>
    <p:handoutMasterId r:id="rId64"/>
  </p:handoutMasterIdLst>
  <p:sldIdLst>
    <p:sldId id="302" r:id="rId3"/>
    <p:sldId id="337" r:id="rId4"/>
    <p:sldId id="374" r:id="rId5"/>
    <p:sldId id="373" r:id="rId6"/>
    <p:sldId id="375" r:id="rId7"/>
    <p:sldId id="338" r:id="rId8"/>
    <p:sldId id="313" r:id="rId9"/>
    <p:sldId id="315" r:id="rId10"/>
    <p:sldId id="377" r:id="rId11"/>
    <p:sldId id="349" r:id="rId12"/>
    <p:sldId id="350" r:id="rId13"/>
    <p:sldId id="351" r:id="rId14"/>
    <p:sldId id="352" r:id="rId15"/>
    <p:sldId id="353" r:id="rId16"/>
    <p:sldId id="299" r:id="rId17"/>
    <p:sldId id="298" r:id="rId18"/>
    <p:sldId id="376" r:id="rId19"/>
    <p:sldId id="354" r:id="rId20"/>
    <p:sldId id="270" r:id="rId21"/>
    <p:sldId id="269" r:id="rId22"/>
    <p:sldId id="380" r:id="rId23"/>
    <p:sldId id="381" r:id="rId24"/>
    <p:sldId id="272" r:id="rId25"/>
    <p:sldId id="273" r:id="rId26"/>
    <p:sldId id="274" r:id="rId27"/>
    <p:sldId id="275" r:id="rId28"/>
    <p:sldId id="276" r:id="rId29"/>
    <p:sldId id="409" r:id="rId30"/>
    <p:sldId id="410" r:id="rId31"/>
    <p:sldId id="411" r:id="rId32"/>
    <p:sldId id="412" r:id="rId33"/>
    <p:sldId id="413" r:id="rId34"/>
    <p:sldId id="414" r:id="rId35"/>
    <p:sldId id="415" r:id="rId36"/>
    <p:sldId id="416" r:id="rId37"/>
    <p:sldId id="391" r:id="rId38"/>
    <p:sldId id="408" r:id="rId39"/>
    <p:sldId id="386" r:id="rId40"/>
    <p:sldId id="387" r:id="rId41"/>
    <p:sldId id="385" r:id="rId42"/>
    <p:sldId id="388" r:id="rId43"/>
    <p:sldId id="392" r:id="rId44"/>
    <p:sldId id="403" r:id="rId45"/>
    <p:sldId id="404" r:id="rId46"/>
    <p:sldId id="406" r:id="rId47"/>
    <p:sldId id="405" r:id="rId48"/>
    <p:sldId id="407" r:id="rId49"/>
    <p:sldId id="402" r:id="rId50"/>
    <p:sldId id="396" r:id="rId51"/>
    <p:sldId id="397" r:id="rId52"/>
    <p:sldId id="399" r:id="rId53"/>
    <p:sldId id="400" r:id="rId54"/>
    <p:sldId id="401" r:id="rId55"/>
    <p:sldId id="419" r:id="rId56"/>
    <p:sldId id="420" r:id="rId57"/>
    <p:sldId id="418" r:id="rId58"/>
    <p:sldId id="395" r:id="rId59"/>
    <p:sldId id="378" r:id="rId60"/>
    <p:sldId id="379" r:id="rId61"/>
    <p:sldId id="37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D7E5"/>
    <a:srgbClr val="44463F"/>
    <a:srgbClr val="575757"/>
    <a:srgbClr val="74D0DF"/>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EB964D-10CD-4208-86BA-6D99EF023B7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2EE3AC37-E9FB-44ED-B969-79D051A4E45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16387A-5B30-4771-A497-3FAB0F3F0533}" type="datetimeFigureOut">
              <a:rPr lang="en-IN" smtClean="0"/>
              <a:t>17-02-2022</a:t>
            </a:fld>
            <a:endParaRPr lang="en-IN"/>
          </a:p>
        </p:txBody>
      </p:sp>
      <p:sp>
        <p:nvSpPr>
          <p:cNvPr id="4" name="Footer Placeholder 3">
            <a:extLst>
              <a:ext uri="{FF2B5EF4-FFF2-40B4-BE49-F238E27FC236}">
                <a16:creationId xmlns:a16="http://schemas.microsoft.com/office/drawing/2014/main" id="{8239D221-C3DA-4AED-AB84-1BD82B7C34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Girish V</a:t>
            </a:r>
          </a:p>
        </p:txBody>
      </p:sp>
      <p:sp>
        <p:nvSpPr>
          <p:cNvPr id="5" name="Slide Number Placeholder 4">
            <a:extLst>
              <a:ext uri="{FF2B5EF4-FFF2-40B4-BE49-F238E27FC236}">
                <a16:creationId xmlns:a16="http://schemas.microsoft.com/office/drawing/2014/main" id="{7A2D0436-9C9D-43F8-B76B-91C42FA9AA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E27283-FA27-43BB-A566-DD4AC1C4E08E}" type="slidenum">
              <a:rPr lang="en-IN" smtClean="0"/>
              <a:t>‹#›</a:t>
            </a:fld>
            <a:endParaRPr lang="en-IN"/>
          </a:p>
        </p:txBody>
      </p:sp>
    </p:spTree>
    <p:extLst>
      <p:ext uri="{BB962C8B-B14F-4D97-AF65-F5344CB8AC3E}">
        <p14:creationId xmlns:p14="http://schemas.microsoft.com/office/powerpoint/2010/main" val="365456077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671ED9-4095-42F9-872E-EBA26EBA6E26}" type="datetimeFigureOut">
              <a:rPr lang="en-IN" smtClean="0"/>
              <a:t>17-02-2022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Girish V</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36D3D2-6166-488A-92C2-B4AA3AD76A28}" type="slidenum">
              <a:rPr lang="en-IN" smtClean="0"/>
              <a:t>‹#›</a:t>
            </a:fld>
            <a:endParaRPr lang="en-IN"/>
          </a:p>
        </p:txBody>
      </p:sp>
    </p:spTree>
    <p:extLst>
      <p:ext uri="{BB962C8B-B14F-4D97-AF65-F5344CB8AC3E}">
        <p14:creationId xmlns:p14="http://schemas.microsoft.com/office/powerpoint/2010/main" val="104682827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
        <p:nvSpPr>
          <p:cNvPr id="5" name="Footer Placeholder 4">
            <a:extLst>
              <a:ext uri="{FF2B5EF4-FFF2-40B4-BE49-F238E27FC236}">
                <a16:creationId xmlns:a16="http://schemas.microsoft.com/office/drawing/2014/main" id="{6B8AB892-0133-4663-B1B7-5B549DE5EB2C}"/>
              </a:ext>
            </a:extLst>
          </p:cNvPr>
          <p:cNvSpPr>
            <a:spLocks noGrp="1"/>
          </p:cNvSpPr>
          <p:nvPr>
            <p:ph type="ftr" sz="quarter" idx="4"/>
          </p:nvPr>
        </p:nvSpPr>
        <p:spPr/>
        <p:txBody>
          <a:bodyPr/>
          <a:lstStyle/>
          <a:p>
            <a:r>
              <a:rPr lang="en-IN"/>
              <a:t>Girish V</a:t>
            </a: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
        <p:nvSpPr>
          <p:cNvPr id="5" name="Footer Placeholder 4">
            <a:extLst>
              <a:ext uri="{FF2B5EF4-FFF2-40B4-BE49-F238E27FC236}">
                <a16:creationId xmlns:a16="http://schemas.microsoft.com/office/drawing/2014/main" id="{6716FF1D-5E57-428C-938B-E6CF8BD975C1}"/>
              </a:ext>
            </a:extLst>
          </p:cNvPr>
          <p:cNvSpPr>
            <a:spLocks noGrp="1"/>
          </p:cNvSpPr>
          <p:nvPr>
            <p:ph type="ftr" sz="quarter" idx="4"/>
          </p:nvPr>
        </p:nvSpPr>
        <p:spPr/>
        <p:txBody>
          <a:bodyPr/>
          <a:lstStyle/>
          <a:p>
            <a:r>
              <a:rPr lang="en-IN"/>
              <a:t>Girish V</a:t>
            </a: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
        <p:nvSpPr>
          <p:cNvPr id="5" name="Footer Placeholder 4">
            <a:extLst>
              <a:ext uri="{FF2B5EF4-FFF2-40B4-BE49-F238E27FC236}">
                <a16:creationId xmlns:a16="http://schemas.microsoft.com/office/drawing/2014/main" id="{BADADD4D-3EDD-4C02-BA1A-DCE412C33941}"/>
              </a:ext>
            </a:extLst>
          </p:cNvPr>
          <p:cNvSpPr>
            <a:spLocks noGrp="1"/>
          </p:cNvSpPr>
          <p:nvPr>
            <p:ph type="ftr" sz="quarter" idx="4"/>
          </p:nvPr>
        </p:nvSpPr>
        <p:spPr/>
        <p:txBody>
          <a:bodyPr/>
          <a:lstStyle/>
          <a:p>
            <a:r>
              <a:rPr lang="en-IN"/>
              <a:t>Girish V</a:t>
            </a: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
        <p:nvSpPr>
          <p:cNvPr id="5" name="Footer Placeholder 4">
            <a:extLst>
              <a:ext uri="{FF2B5EF4-FFF2-40B4-BE49-F238E27FC236}">
                <a16:creationId xmlns:a16="http://schemas.microsoft.com/office/drawing/2014/main" id="{68CD4680-E7FF-4B2F-B5B7-B84121A7BFCA}"/>
              </a:ext>
            </a:extLst>
          </p:cNvPr>
          <p:cNvSpPr>
            <a:spLocks noGrp="1"/>
          </p:cNvSpPr>
          <p:nvPr>
            <p:ph type="ftr" sz="quarter" idx="4"/>
          </p:nvPr>
        </p:nvSpPr>
        <p:spPr/>
        <p:txBody>
          <a:bodyPr/>
          <a:lstStyle/>
          <a:p>
            <a:r>
              <a:rPr lang="en-IN"/>
              <a:t>Girish V</a:t>
            </a: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
        <p:nvSpPr>
          <p:cNvPr id="5" name="Footer Placeholder 4">
            <a:extLst>
              <a:ext uri="{FF2B5EF4-FFF2-40B4-BE49-F238E27FC236}">
                <a16:creationId xmlns:a16="http://schemas.microsoft.com/office/drawing/2014/main" id="{1BF8FFA9-29AA-4221-B067-A3F87E02BB66}"/>
              </a:ext>
            </a:extLst>
          </p:cNvPr>
          <p:cNvSpPr>
            <a:spLocks noGrp="1"/>
          </p:cNvSpPr>
          <p:nvPr>
            <p:ph type="ftr" sz="quarter" idx="4"/>
          </p:nvPr>
        </p:nvSpPr>
        <p:spPr/>
        <p:txBody>
          <a:bodyPr/>
          <a:lstStyle/>
          <a:p>
            <a:r>
              <a:rPr lang="en-IN"/>
              <a:t>Girish V</a:t>
            </a: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B076-A596-490E-AD66-F657DF5585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CB1BF6-44A9-42C9-BB8F-EEB539C7EE8B}"/>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B1C92C-8E5D-4603-B91D-F7212CAB226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9BEB2AB-3FB6-4592-A986-D95AC9709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AC0673-4F81-4BCC-84A5-16CCED1549FA}"/>
              </a:ext>
            </a:extLst>
          </p:cNvPr>
          <p:cNvSpPr>
            <a:spLocks noGrp="1"/>
          </p:cNvSpPr>
          <p:nvPr>
            <p:ph type="sldNum" sz="quarter" idx="12"/>
          </p:nvPr>
        </p:nvSpPr>
        <p:spPr/>
        <p:txBody>
          <a:bodyPr/>
          <a:lstStyle/>
          <a:p>
            <a:fld id="{9DCC0A53-F696-4F64-98DF-B9607EE7DFEB}" type="slidenum">
              <a:rPr lang="en-US" smtClean="0"/>
              <a:t>‹#›</a:t>
            </a:fld>
            <a:endParaRPr lang="en-US"/>
          </a:p>
        </p:txBody>
      </p:sp>
    </p:spTree>
    <p:extLst>
      <p:ext uri="{BB962C8B-B14F-4D97-AF65-F5344CB8AC3E}">
        <p14:creationId xmlns:p14="http://schemas.microsoft.com/office/powerpoint/2010/main" val="1847593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FFB9C-D5C0-4EBA-A376-549667ED87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9AFBF9-3C79-4510-A355-C890A0B236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B92AEC-19D1-4DC7-BF26-703DDE4194E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F9C70F2-FEC1-4DB4-BD32-FC19983150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A0C672-EC00-4359-BC74-7E2A056A917F}"/>
              </a:ext>
            </a:extLst>
          </p:cNvPr>
          <p:cNvSpPr>
            <a:spLocks noGrp="1"/>
          </p:cNvSpPr>
          <p:nvPr>
            <p:ph type="sldNum" sz="quarter" idx="12"/>
          </p:nvPr>
        </p:nvSpPr>
        <p:spPr/>
        <p:txBody>
          <a:bodyPr/>
          <a:lstStyle/>
          <a:p>
            <a:fld id="{9DCC0A53-F696-4F64-98DF-B9607EE7DFEB}" type="slidenum">
              <a:rPr lang="en-US" smtClean="0"/>
              <a:t>‹#›</a:t>
            </a:fld>
            <a:endParaRPr lang="en-US"/>
          </a:p>
        </p:txBody>
      </p:sp>
    </p:spTree>
    <p:extLst>
      <p:ext uri="{BB962C8B-B14F-4D97-AF65-F5344CB8AC3E}">
        <p14:creationId xmlns:p14="http://schemas.microsoft.com/office/powerpoint/2010/main" val="2177416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2F8C0C-2123-4B62-A975-3B3BB03F8BAE}"/>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7A526E-09C3-4554-A014-15B1B264CFAC}"/>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D65C02-09CB-46C2-971E-2CCDCFA57FB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0C23CA8-6E37-49DE-A265-A3E8E224A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B0673-A79C-4DD2-BEBA-831FD48E9D94}"/>
              </a:ext>
            </a:extLst>
          </p:cNvPr>
          <p:cNvSpPr>
            <a:spLocks noGrp="1"/>
          </p:cNvSpPr>
          <p:nvPr>
            <p:ph type="sldNum" sz="quarter" idx="12"/>
          </p:nvPr>
        </p:nvSpPr>
        <p:spPr/>
        <p:txBody>
          <a:bodyPr/>
          <a:lstStyle/>
          <a:p>
            <a:fld id="{9DCC0A53-F696-4F64-98DF-B9607EE7DFEB}" type="slidenum">
              <a:rPr lang="en-US" smtClean="0"/>
              <a:t>‹#›</a:t>
            </a:fld>
            <a:endParaRPr lang="en-US"/>
          </a:p>
        </p:txBody>
      </p:sp>
    </p:spTree>
    <p:extLst>
      <p:ext uri="{BB962C8B-B14F-4D97-AF65-F5344CB8AC3E}">
        <p14:creationId xmlns:p14="http://schemas.microsoft.com/office/powerpoint/2010/main" val="1410406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812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087AB-88A1-4D34-AAF6-D1B09EE046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8EE906-77DC-4ACF-8DAA-2C3C960E63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82B6C-6EBC-460F-97D2-6AD0C7EB5EA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B9FA81F-D909-40B8-9DB4-FCE3D665E1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9D54F-D221-4DDF-9D6F-C719B3C1616B}"/>
              </a:ext>
            </a:extLst>
          </p:cNvPr>
          <p:cNvSpPr>
            <a:spLocks noGrp="1"/>
          </p:cNvSpPr>
          <p:nvPr>
            <p:ph type="sldNum" sz="quarter" idx="12"/>
          </p:nvPr>
        </p:nvSpPr>
        <p:spPr/>
        <p:txBody>
          <a:bodyPr/>
          <a:lstStyle/>
          <a:p>
            <a:fld id="{9DCC0A53-F696-4F64-98DF-B9607EE7DFEB}" type="slidenum">
              <a:rPr lang="en-US" smtClean="0"/>
              <a:t>‹#›</a:t>
            </a:fld>
            <a:endParaRPr lang="en-US"/>
          </a:p>
        </p:txBody>
      </p:sp>
    </p:spTree>
    <p:extLst>
      <p:ext uri="{BB962C8B-B14F-4D97-AF65-F5344CB8AC3E}">
        <p14:creationId xmlns:p14="http://schemas.microsoft.com/office/powerpoint/2010/main" val="318530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BD43-24AB-4FD4-9B0A-C59D0D382AD4}"/>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E84379-A3AF-4DE1-8036-3E4C43D67AC8}"/>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8D06A5-95A3-4AA8-8DD9-C30505CC9F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BA92109-9EED-426F-B8B7-41C5126B2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4A09C-B9E2-437D-830A-D3782E4B0DA6}"/>
              </a:ext>
            </a:extLst>
          </p:cNvPr>
          <p:cNvSpPr>
            <a:spLocks noGrp="1"/>
          </p:cNvSpPr>
          <p:nvPr>
            <p:ph type="sldNum" sz="quarter" idx="12"/>
          </p:nvPr>
        </p:nvSpPr>
        <p:spPr/>
        <p:txBody>
          <a:bodyPr/>
          <a:lstStyle/>
          <a:p>
            <a:fld id="{9DCC0A53-F696-4F64-98DF-B9607EE7DFEB}" type="slidenum">
              <a:rPr lang="en-US" smtClean="0"/>
              <a:t>‹#›</a:t>
            </a:fld>
            <a:endParaRPr lang="en-US"/>
          </a:p>
        </p:txBody>
      </p:sp>
    </p:spTree>
    <p:extLst>
      <p:ext uri="{BB962C8B-B14F-4D97-AF65-F5344CB8AC3E}">
        <p14:creationId xmlns:p14="http://schemas.microsoft.com/office/powerpoint/2010/main" val="2550080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8E34F-2F0C-4E31-A340-8A421D48C4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1633D8-E4D9-4F58-9598-96DF5191EE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AD5325-014D-4C1C-8594-096BEF702C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6421D8-C4A2-4A65-B32D-D451514ADA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BB9F56F-7B41-4E84-A7F1-F9B921538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CCF682-E983-4173-8AF5-01054860D76E}"/>
              </a:ext>
            </a:extLst>
          </p:cNvPr>
          <p:cNvSpPr>
            <a:spLocks noGrp="1"/>
          </p:cNvSpPr>
          <p:nvPr>
            <p:ph type="sldNum" sz="quarter" idx="12"/>
          </p:nvPr>
        </p:nvSpPr>
        <p:spPr/>
        <p:txBody>
          <a:bodyPr/>
          <a:lstStyle/>
          <a:p>
            <a:fld id="{9DCC0A53-F696-4F64-98DF-B9607EE7DFEB}" type="slidenum">
              <a:rPr lang="en-US" smtClean="0"/>
              <a:t>‹#›</a:t>
            </a:fld>
            <a:endParaRPr lang="en-US"/>
          </a:p>
        </p:txBody>
      </p:sp>
    </p:spTree>
    <p:extLst>
      <p:ext uri="{BB962C8B-B14F-4D97-AF65-F5344CB8AC3E}">
        <p14:creationId xmlns:p14="http://schemas.microsoft.com/office/powerpoint/2010/main" val="3725378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D454-BC85-4BDB-9325-57B2DC0162FA}"/>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919582-AC61-4692-BFCE-98147493B6C0}"/>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FA1C49-9891-457F-839E-58BBE7132D40}"/>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1AFA12-4A16-4903-A6B0-250273E1F8D9}"/>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513973-99B1-45AB-BA38-4DE3A8EF7979}"/>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4499DB-61B6-4FAE-BCB0-BC8928F06EBE}"/>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6B9F692-2514-4A86-99A7-AAA26D480B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0299F8-57DA-4DCA-8CFB-CD695FA7FF93}"/>
              </a:ext>
            </a:extLst>
          </p:cNvPr>
          <p:cNvSpPr>
            <a:spLocks noGrp="1"/>
          </p:cNvSpPr>
          <p:nvPr>
            <p:ph type="sldNum" sz="quarter" idx="12"/>
          </p:nvPr>
        </p:nvSpPr>
        <p:spPr/>
        <p:txBody>
          <a:bodyPr/>
          <a:lstStyle/>
          <a:p>
            <a:fld id="{9DCC0A53-F696-4F64-98DF-B9607EE7DFEB}" type="slidenum">
              <a:rPr lang="en-US" smtClean="0"/>
              <a:t>‹#›</a:t>
            </a:fld>
            <a:endParaRPr lang="en-US"/>
          </a:p>
        </p:txBody>
      </p:sp>
    </p:spTree>
    <p:extLst>
      <p:ext uri="{BB962C8B-B14F-4D97-AF65-F5344CB8AC3E}">
        <p14:creationId xmlns:p14="http://schemas.microsoft.com/office/powerpoint/2010/main" val="3716306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61C8-0B30-4882-B559-0169710B61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45DF59-6B75-4D23-9DF3-93EEDEDF46B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F08B518C-5CF8-44CC-9F00-E5A9EEF562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77D942-9CB7-4B38-A2EA-7917594C27DE}"/>
              </a:ext>
            </a:extLst>
          </p:cNvPr>
          <p:cNvSpPr>
            <a:spLocks noGrp="1"/>
          </p:cNvSpPr>
          <p:nvPr>
            <p:ph type="sldNum" sz="quarter" idx="12"/>
          </p:nvPr>
        </p:nvSpPr>
        <p:spPr/>
        <p:txBody>
          <a:bodyPr/>
          <a:lstStyle/>
          <a:p>
            <a:fld id="{9DCC0A53-F696-4F64-98DF-B9607EE7DFEB}" type="slidenum">
              <a:rPr lang="en-US" smtClean="0"/>
              <a:t>‹#›</a:t>
            </a:fld>
            <a:endParaRPr lang="en-US"/>
          </a:p>
        </p:txBody>
      </p:sp>
    </p:spTree>
    <p:extLst>
      <p:ext uri="{BB962C8B-B14F-4D97-AF65-F5344CB8AC3E}">
        <p14:creationId xmlns:p14="http://schemas.microsoft.com/office/powerpoint/2010/main" val="388575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7F25B0-CB29-488A-B790-7A437504DB77}"/>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4704D1A-DB27-4E33-A3E3-FDB77C2063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E16648-946D-4BE0-B80C-167EACEA4273}"/>
              </a:ext>
            </a:extLst>
          </p:cNvPr>
          <p:cNvSpPr>
            <a:spLocks noGrp="1"/>
          </p:cNvSpPr>
          <p:nvPr>
            <p:ph type="sldNum" sz="quarter" idx="12"/>
          </p:nvPr>
        </p:nvSpPr>
        <p:spPr/>
        <p:txBody>
          <a:bodyPr/>
          <a:lstStyle/>
          <a:p>
            <a:fld id="{9DCC0A53-F696-4F64-98DF-B9607EE7DFEB}" type="slidenum">
              <a:rPr lang="en-US" smtClean="0"/>
              <a:t>‹#›</a:t>
            </a:fld>
            <a:endParaRPr lang="en-US"/>
          </a:p>
        </p:txBody>
      </p:sp>
    </p:spTree>
    <p:extLst>
      <p:ext uri="{BB962C8B-B14F-4D97-AF65-F5344CB8AC3E}">
        <p14:creationId xmlns:p14="http://schemas.microsoft.com/office/powerpoint/2010/main" val="115287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0FD3B-B890-4A42-A514-1841AC18A1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BCA5D8-557F-4490-BDB6-782C45AB09C7}"/>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6833FE-1432-40B5-B9F8-D5850ACA523A}"/>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558CF5-E23F-4F44-957D-EDE9AD07C68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A002884-2DEB-4F8B-B732-DD499C6611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79516-A67B-464F-83A9-23FBCA1B1C2D}"/>
              </a:ext>
            </a:extLst>
          </p:cNvPr>
          <p:cNvSpPr>
            <a:spLocks noGrp="1"/>
          </p:cNvSpPr>
          <p:nvPr>
            <p:ph type="sldNum" sz="quarter" idx="12"/>
          </p:nvPr>
        </p:nvSpPr>
        <p:spPr/>
        <p:txBody>
          <a:bodyPr/>
          <a:lstStyle/>
          <a:p>
            <a:fld id="{9DCC0A53-F696-4F64-98DF-B9607EE7DFEB}" type="slidenum">
              <a:rPr lang="en-US" smtClean="0"/>
              <a:t>‹#›</a:t>
            </a:fld>
            <a:endParaRPr lang="en-US"/>
          </a:p>
        </p:txBody>
      </p:sp>
    </p:spTree>
    <p:extLst>
      <p:ext uri="{BB962C8B-B14F-4D97-AF65-F5344CB8AC3E}">
        <p14:creationId xmlns:p14="http://schemas.microsoft.com/office/powerpoint/2010/main" val="1739130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63A0-3380-40A8-A1E1-B63D068368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59C146-8A35-454E-A971-CF8FFCD20347}"/>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0D82F667-41FC-4563-B82E-0B181255F337}"/>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52D075-9D35-4014-A69C-9F6C7A5296A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0DD0E0D-9F9B-4046-9721-71EFD7306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F88607-76C4-4EA6-A5D7-5E3B2507C19B}"/>
              </a:ext>
            </a:extLst>
          </p:cNvPr>
          <p:cNvSpPr>
            <a:spLocks noGrp="1"/>
          </p:cNvSpPr>
          <p:nvPr>
            <p:ph type="sldNum" sz="quarter" idx="12"/>
          </p:nvPr>
        </p:nvSpPr>
        <p:spPr/>
        <p:txBody>
          <a:bodyPr/>
          <a:lstStyle/>
          <a:p>
            <a:fld id="{9DCC0A53-F696-4F64-98DF-B9607EE7DFEB}" type="slidenum">
              <a:rPr lang="en-US" smtClean="0"/>
              <a:t>‹#›</a:t>
            </a:fld>
            <a:endParaRPr lang="en-US"/>
          </a:p>
        </p:txBody>
      </p:sp>
    </p:spTree>
    <p:extLst>
      <p:ext uri="{BB962C8B-B14F-4D97-AF65-F5344CB8AC3E}">
        <p14:creationId xmlns:p14="http://schemas.microsoft.com/office/powerpoint/2010/main" val="396005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7758FF-C3D7-40B1-B83D-FA6BAC87F0BE}"/>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E4331B-3A58-40EA-9453-5711D531F1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B163F-8F36-47D0-9DAF-0FD7025FFE2E}"/>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7612E4B7-F8F4-4B03-9CE8-EE4969594D1F}"/>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565560-233F-4962-BB97-175C64432FAA}"/>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CC0A53-F696-4F64-98DF-B9607EE7DFEB}" type="slidenum">
              <a:rPr lang="en-US" smtClean="0"/>
              <a:t>‹#›</a:t>
            </a:fld>
            <a:endParaRPr lang="en-US"/>
          </a:p>
        </p:txBody>
      </p:sp>
    </p:spTree>
    <p:extLst>
      <p:ext uri="{BB962C8B-B14F-4D97-AF65-F5344CB8AC3E}">
        <p14:creationId xmlns:p14="http://schemas.microsoft.com/office/powerpoint/2010/main" val="482448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240761"/>
      </p:ext>
    </p:extLst>
  </p:cSld>
  <p:clrMap bg1="lt1" tx1="dk1" bg2="lt2" tx2="dk2" accent1="accent1" accent2="accent2" accent3="accent3" accent4="accent4" accent5="accent5" accent6="accent6" hlink="hlink" folHlink="folHlink"/>
  <p:sldLayoutIdLst>
    <p:sldLayoutId id="2147483673" r:id="rId1"/>
  </p:sldLayoutIdLst>
  <p:hf sldNum="0" hdr="0" dt="0"/>
  <p:txStyles>
    <p:titleStyle>
      <a:lvl1pPr algn="ctr" defTabSz="1219140" rtl="0" eaLnBrk="1" latinLnBrk="0" hangingPunct="1">
        <a:spcBef>
          <a:spcPct val="0"/>
        </a:spcBef>
        <a:buNone/>
        <a:defRPr sz="5867"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2.xml"/><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F0F2"/>
        </a:solidFill>
        <a:effectLst/>
      </p:bgPr>
    </p:bg>
    <p:spTree>
      <p:nvGrpSpPr>
        <p:cNvPr id="1" name=""/>
        <p:cNvGrpSpPr/>
        <p:nvPr/>
      </p:nvGrpSpPr>
      <p:grpSpPr>
        <a:xfrm>
          <a:off x="0" y="0"/>
          <a:ext cx="0" cy="0"/>
          <a:chOff x="0" y="0"/>
          <a:chExt cx="0" cy="0"/>
        </a:xfrm>
      </p:grpSpPr>
      <p:grpSp>
        <p:nvGrpSpPr>
          <p:cNvPr id="2" name="Group 2"/>
          <p:cNvGrpSpPr/>
          <p:nvPr/>
        </p:nvGrpSpPr>
        <p:grpSpPr>
          <a:xfrm>
            <a:off x="5453186" y="736601"/>
            <a:ext cx="5960653" cy="4729417"/>
            <a:chOff x="0" y="0"/>
            <a:chExt cx="7338332" cy="5822522"/>
          </a:xfrm>
          <a:effectLst>
            <a:glow rad="101600">
              <a:schemeClr val="accent5">
                <a:satMod val="175000"/>
                <a:alpha val="40000"/>
              </a:schemeClr>
            </a:glow>
          </a:effectLst>
        </p:grpSpPr>
        <p:sp>
          <p:nvSpPr>
            <p:cNvPr id="3" name="Freeform 3"/>
            <p:cNvSpPr/>
            <p:nvPr/>
          </p:nvSpPr>
          <p:spPr>
            <a:xfrm>
              <a:off x="0" y="0"/>
              <a:ext cx="7338332" cy="5822522"/>
            </a:xfrm>
            <a:custGeom>
              <a:avLst/>
              <a:gdLst/>
              <a:ahLst/>
              <a:cxnLst/>
              <a:rect l="l" t="t" r="r" b="b"/>
              <a:pathLst>
                <a:path w="7338332" h="5822522">
                  <a:moveTo>
                    <a:pt x="0" y="0"/>
                  </a:moveTo>
                  <a:lnTo>
                    <a:pt x="0" y="5822522"/>
                  </a:lnTo>
                  <a:lnTo>
                    <a:pt x="7338332" y="5822522"/>
                  </a:lnTo>
                  <a:lnTo>
                    <a:pt x="7338332" y="0"/>
                  </a:lnTo>
                  <a:lnTo>
                    <a:pt x="0" y="0"/>
                  </a:lnTo>
                  <a:close/>
                  <a:moveTo>
                    <a:pt x="7277372" y="5761562"/>
                  </a:moveTo>
                  <a:lnTo>
                    <a:pt x="59690" y="5761562"/>
                  </a:lnTo>
                  <a:lnTo>
                    <a:pt x="59690" y="59690"/>
                  </a:lnTo>
                  <a:lnTo>
                    <a:pt x="7277372" y="59690"/>
                  </a:lnTo>
                  <a:lnTo>
                    <a:pt x="7277372" y="5761562"/>
                  </a:lnTo>
                  <a:close/>
                </a:path>
              </a:pathLst>
            </a:custGeom>
            <a:solidFill>
              <a:srgbClr val="251E20"/>
            </a:solidFill>
          </p:spPr>
        </p:sp>
      </p:grpSp>
      <p:sp>
        <p:nvSpPr>
          <p:cNvPr id="5" name="TextBox 5"/>
          <p:cNvSpPr txBox="1"/>
          <p:nvPr/>
        </p:nvSpPr>
        <p:spPr>
          <a:xfrm>
            <a:off x="5722823" y="1511130"/>
            <a:ext cx="5257255" cy="3186706"/>
          </a:xfrm>
          <a:prstGeom prst="rect">
            <a:avLst/>
          </a:prstGeom>
        </p:spPr>
        <p:txBody>
          <a:bodyPr wrap="square" lIns="0" tIns="0" rIns="0" bIns="0" rtlCol="0" anchor="t">
            <a:spAutoFit/>
          </a:bodyPr>
          <a:lstStyle/>
          <a:p>
            <a:pPr defTabSz="609615">
              <a:lnSpc>
                <a:spcPts val="6208"/>
              </a:lnSpc>
            </a:pPr>
            <a:r>
              <a:rPr lang="en-US" sz="6400" b="1" spc="-64" dirty="0">
                <a:solidFill>
                  <a:srgbClr val="251E20"/>
                </a:solidFill>
                <a:latin typeface="Roboto"/>
              </a:rPr>
              <a:t>Introduction to Go </a:t>
            </a:r>
            <a:r>
              <a:rPr lang="en-US" sz="6400" b="1" spc="-64" dirty="0" err="1">
                <a:solidFill>
                  <a:srgbClr val="251E20"/>
                </a:solidFill>
                <a:latin typeface="Roboto"/>
              </a:rPr>
              <a:t>ProgrammingLanguage</a:t>
            </a:r>
            <a:endParaRPr lang="en-US" sz="6400" b="1" spc="-64" dirty="0">
              <a:solidFill>
                <a:srgbClr val="251E20"/>
              </a:solidFill>
              <a:latin typeface="Roboto"/>
            </a:endParaRPr>
          </a:p>
        </p:txBody>
      </p:sp>
      <p:sp>
        <p:nvSpPr>
          <p:cNvPr id="7" name="AutoShape 7"/>
          <p:cNvSpPr/>
          <p:nvPr/>
        </p:nvSpPr>
        <p:spPr>
          <a:xfrm>
            <a:off x="625763" y="0"/>
            <a:ext cx="152400" cy="2946400"/>
          </a:xfrm>
          <a:prstGeom prst="rect">
            <a:avLst/>
          </a:prstGeom>
          <a:solidFill>
            <a:srgbClr val="44463F"/>
          </a:solidFill>
          <a:ln>
            <a:solidFill>
              <a:srgbClr val="6AD7E5"/>
            </a:solidFill>
          </a:ln>
          <a:effectLst>
            <a:glow rad="101600">
              <a:schemeClr val="accent1">
                <a:satMod val="175000"/>
                <a:alpha val="40000"/>
              </a:schemeClr>
            </a:glow>
            <a:reflection blurRad="6350" stA="52000" endA="300" endPos="35000" dir="5400000" sy="-100000" algn="bl" rotWithShape="0"/>
          </a:effectLst>
        </p:spPr>
      </p:sp>
      <p:sp>
        <p:nvSpPr>
          <p:cNvPr id="8" name="AutoShape 8"/>
          <p:cNvSpPr/>
          <p:nvPr/>
        </p:nvSpPr>
        <p:spPr>
          <a:xfrm>
            <a:off x="11396645" y="4166508"/>
            <a:ext cx="1049355" cy="852157"/>
          </a:xfrm>
          <a:prstGeom prst="rect">
            <a:avLst/>
          </a:prstGeom>
          <a:solidFill>
            <a:srgbClr val="251E20"/>
          </a:solidFill>
        </p:spPr>
      </p:sp>
      <p:pic>
        <p:nvPicPr>
          <p:cNvPr id="9" name="Picture 9"/>
          <p:cNvPicPr>
            <a:picLocks noChangeAspect="1"/>
          </p:cNvPicPr>
          <p:nvPr/>
        </p:nvPicPr>
        <p:blipFill>
          <a:blip r:embed="rId2"/>
          <a:srcRect l="34246" r="34246"/>
          <a:stretch>
            <a:fillRect/>
          </a:stretch>
        </p:blipFill>
        <p:spPr>
          <a:xfrm>
            <a:off x="1401174" y="0"/>
            <a:ext cx="3429000" cy="7061200"/>
          </a:xfrm>
          <a:prstGeom prst="rect">
            <a:avLst/>
          </a:prstGeom>
          <a:solidFill>
            <a:srgbClr val="6AD7E5"/>
          </a:solidFill>
          <a:ln>
            <a:solidFill>
              <a:srgbClr val="6AD7E5"/>
            </a:solidFill>
          </a:ln>
          <a:effectLst>
            <a:glow rad="101600">
              <a:schemeClr val="accent4">
                <a:satMod val="175000"/>
                <a:alpha val="40000"/>
              </a:schemeClr>
            </a:glow>
            <a:innerShdw blurRad="114300">
              <a:prstClr val="black"/>
            </a:innerShdw>
          </a:effectLst>
        </p:spPr>
      </p:pic>
      <p:sp>
        <p:nvSpPr>
          <p:cNvPr id="10" name="AutoShape 10"/>
          <p:cNvSpPr/>
          <p:nvPr/>
        </p:nvSpPr>
        <p:spPr>
          <a:xfrm>
            <a:off x="11808369" y="2791702"/>
            <a:ext cx="27857" cy="507121"/>
          </a:xfrm>
          <a:prstGeom prst="rect">
            <a:avLst/>
          </a:prstGeom>
          <a:solidFill>
            <a:srgbClr val="251E20"/>
          </a:solidFill>
        </p:spPr>
      </p:sp>
      <p:sp>
        <p:nvSpPr>
          <p:cNvPr id="11" name="AutoShape 11"/>
          <p:cNvSpPr/>
          <p:nvPr/>
        </p:nvSpPr>
        <p:spPr>
          <a:xfrm>
            <a:off x="11808369" y="1827288"/>
            <a:ext cx="27857" cy="507121"/>
          </a:xfrm>
          <a:prstGeom prst="rect">
            <a:avLst/>
          </a:prstGeom>
          <a:solidFill>
            <a:srgbClr val="251E20"/>
          </a:solidFill>
        </p:spPr>
      </p:sp>
      <p:pic>
        <p:nvPicPr>
          <p:cNvPr id="12" name="Graphic 11">
            <a:extLst>
              <a:ext uri="{FF2B5EF4-FFF2-40B4-BE49-F238E27FC236}">
                <a16:creationId xmlns:a16="http://schemas.microsoft.com/office/drawing/2014/main" id="{85C0323B-221E-4B1C-B117-8779851C45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533" y="4263169"/>
            <a:ext cx="1510992" cy="1510992"/>
          </a:xfrm>
          <a:prstGeom prst="rect">
            <a:avLst/>
          </a:prstGeom>
        </p:spPr>
      </p:pic>
      <p:sp>
        <p:nvSpPr>
          <p:cNvPr id="4" name="TextBox 3">
            <a:extLst>
              <a:ext uri="{FF2B5EF4-FFF2-40B4-BE49-F238E27FC236}">
                <a16:creationId xmlns:a16="http://schemas.microsoft.com/office/drawing/2014/main" id="{84761FA6-4C46-4145-AF79-33F67F50009F}"/>
              </a:ext>
            </a:extLst>
          </p:cNvPr>
          <p:cNvSpPr txBox="1"/>
          <p:nvPr/>
        </p:nvSpPr>
        <p:spPr>
          <a:xfrm>
            <a:off x="10139440" y="6240547"/>
            <a:ext cx="2306560" cy="461665"/>
          </a:xfrm>
          <a:prstGeom prst="rect">
            <a:avLst/>
          </a:prstGeom>
          <a:noFill/>
        </p:spPr>
        <p:txBody>
          <a:bodyPr wrap="square" rtlCol="0">
            <a:spAutoFit/>
          </a:bodyPr>
          <a:lstStyle/>
          <a:p>
            <a:r>
              <a:rPr lang="en-US" sz="2400" b="1" dirty="0"/>
              <a:t>Girish V</a:t>
            </a:r>
            <a:endParaRPr lang="en-IN" sz="24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238900" y="233464"/>
            <a:ext cx="11714203" cy="6391072"/>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1C2120"/>
            </a:solidFill>
          </p:spPr>
        </p:sp>
      </p:grpSp>
      <p:grpSp>
        <p:nvGrpSpPr>
          <p:cNvPr id="4" name="Group 4"/>
          <p:cNvGrpSpPr/>
          <p:nvPr/>
        </p:nvGrpSpPr>
        <p:grpSpPr>
          <a:xfrm>
            <a:off x="685796" y="347930"/>
            <a:ext cx="10820400" cy="2398515"/>
            <a:chOff x="-8" y="-534953"/>
            <a:chExt cx="21640800" cy="4797030"/>
          </a:xfrm>
        </p:grpSpPr>
        <p:sp>
          <p:nvSpPr>
            <p:cNvPr id="5" name="TextBox 5"/>
            <p:cNvSpPr txBox="1"/>
            <p:nvPr/>
          </p:nvSpPr>
          <p:spPr>
            <a:xfrm>
              <a:off x="-8" y="-534953"/>
              <a:ext cx="20718876" cy="1648016"/>
            </a:xfrm>
            <a:prstGeom prst="rect">
              <a:avLst/>
            </a:prstGeom>
          </p:spPr>
          <p:txBody>
            <a:bodyPr wrap="square" lIns="0" tIns="0" rIns="0" bIns="0" rtlCol="0" anchor="t">
              <a:spAutoFit/>
            </a:bodyPr>
            <a:lstStyle/>
            <a:p>
              <a:pPr defTabSz="609615">
                <a:lnSpc>
                  <a:spcPts val="7280"/>
                </a:lnSpc>
              </a:pPr>
              <a:r>
                <a:rPr lang="en-US" sz="3600" spc="207">
                  <a:solidFill>
                    <a:srgbClr val="1C2120"/>
                  </a:solidFill>
                  <a:latin typeface="League Gothic"/>
                </a:rPr>
                <a:t>Advantages of GOLANG</a:t>
              </a:r>
            </a:p>
          </p:txBody>
        </p:sp>
        <p:sp>
          <p:nvSpPr>
            <p:cNvPr id="7" name="TextBox 7"/>
            <p:cNvSpPr txBox="1"/>
            <p:nvPr/>
          </p:nvSpPr>
          <p:spPr>
            <a:xfrm>
              <a:off x="1985508" y="2866951"/>
              <a:ext cx="18547828" cy="1395126"/>
            </a:xfrm>
            <a:prstGeom prst="rect">
              <a:avLst/>
            </a:prstGeom>
          </p:spPr>
          <p:txBody>
            <a:bodyPr wrap="square" lIns="0" tIns="0" rIns="0" bIns="0" rtlCol="0" anchor="t">
              <a:spAutoFit/>
            </a:bodyPr>
            <a:lstStyle/>
            <a:p>
              <a:pPr defTabSz="609615">
                <a:lnSpc>
                  <a:spcPts val="2613"/>
                </a:lnSpc>
              </a:pPr>
              <a:r>
                <a:rPr lang="en-US" sz="3600" spc="75" dirty="0">
                  <a:solidFill>
                    <a:srgbClr val="1C2120"/>
                  </a:solidFill>
                  <a:latin typeface="Montserrat Light"/>
                </a:rPr>
                <a:t>GO grows faster than any other language. </a:t>
              </a:r>
            </a:p>
          </p:txBody>
        </p:sp>
        <p:sp>
          <p:nvSpPr>
            <p:cNvPr id="8" name="AutoShape 8"/>
            <p:cNvSpPr/>
            <p:nvPr/>
          </p:nvSpPr>
          <p:spPr>
            <a:xfrm>
              <a:off x="-8" y="1763589"/>
              <a:ext cx="21640800" cy="121024"/>
            </a:xfrm>
            <a:prstGeom prst="rect">
              <a:avLst/>
            </a:prstGeom>
            <a:solidFill>
              <a:srgbClr val="1C2120"/>
            </a:solidFill>
          </p:spPr>
        </p:sp>
      </p:grpSp>
      <p:sp>
        <p:nvSpPr>
          <p:cNvPr id="17" name="Rectangle 16">
            <a:extLst>
              <a:ext uri="{FF2B5EF4-FFF2-40B4-BE49-F238E27FC236}">
                <a16:creationId xmlns:a16="http://schemas.microsoft.com/office/drawing/2014/main" id="{8C06DE38-3975-4E89-9AAC-DB079A8D0BA8}"/>
              </a:ext>
            </a:extLst>
          </p:cNvPr>
          <p:cNvSpPr/>
          <p:nvPr/>
        </p:nvSpPr>
        <p:spPr>
          <a:xfrm>
            <a:off x="685796" y="2021598"/>
            <a:ext cx="638629" cy="641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1</a:t>
            </a:r>
          </a:p>
        </p:txBody>
      </p:sp>
      <p:sp>
        <p:nvSpPr>
          <p:cNvPr id="18" name="Rectangle 17">
            <a:extLst>
              <a:ext uri="{FF2B5EF4-FFF2-40B4-BE49-F238E27FC236}">
                <a16:creationId xmlns:a16="http://schemas.microsoft.com/office/drawing/2014/main" id="{91623F62-0CD2-43D0-B035-0E2BC2D3795B}"/>
              </a:ext>
            </a:extLst>
          </p:cNvPr>
          <p:cNvSpPr/>
          <p:nvPr/>
        </p:nvSpPr>
        <p:spPr>
          <a:xfrm>
            <a:off x="685796" y="5574877"/>
            <a:ext cx="638629" cy="641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5</a:t>
            </a:r>
          </a:p>
        </p:txBody>
      </p:sp>
      <p:sp>
        <p:nvSpPr>
          <p:cNvPr id="19" name="Rectangle 18">
            <a:extLst>
              <a:ext uri="{FF2B5EF4-FFF2-40B4-BE49-F238E27FC236}">
                <a16:creationId xmlns:a16="http://schemas.microsoft.com/office/drawing/2014/main" id="{D7DCF1ED-BD15-4AFF-8C3E-1B2CF76F169A}"/>
              </a:ext>
            </a:extLst>
          </p:cNvPr>
          <p:cNvSpPr/>
          <p:nvPr/>
        </p:nvSpPr>
        <p:spPr>
          <a:xfrm>
            <a:off x="685796" y="2913093"/>
            <a:ext cx="638629" cy="641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2</a:t>
            </a:r>
          </a:p>
        </p:txBody>
      </p:sp>
      <p:sp>
        <p:nvSpPr>
          <p:cNvPr id="20" name="Rectangle 19">
            <a:extLst>
              <a:ext uri="{FF2B5EF4-FFF2-40B4-BE49-F238E27FC236}">
                <a16:creationId xmlns:a16="http://schemas.microsoft.com/office/drawing/2014/main" id="{2C8A8A0D-6330-4089-B352-538BBF8F7D17}"/>
              </a:ext>
            </a:extLst>
          </p:cNvPr>
          <p:cNvSpPr/>
          <p:nvPr/>
        </p:nvSpPr>
        <p:spPr>
          <a:xfrm>
            <a:off x="685795" y="3838582"/>
            <a:ext cx="638629" cy="641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3</a:t>
            </a:r>
          </a:p>
        </p:txBody>
      </p:sp>
      <p:sp>
        <p:nvSpPr>
          <p:cNvPr id="21" name="Rectangle 20">
            <a:extLst>
              <a:ext uri="{FF2B5EF4-FFF2-40B4-BE49-F238E27FC236}">
                <a16:creationId xmlns:a16="http://schemas.microsoft.com/office/drawing/2014/main" id="{ED3C6AEE-4697-43AD-9019-A3CB669AEDD4}"/>
              </a:ext>
            </a:extLst>
          </p:cNvPr>
          <p:cNvSpPr/>
          <p:nvPr/>
        </p:nvSpPr>
        <p:spPr>
          <a:xfrm>
            <a:off x="685795" y="4706729"/>
            <a:ext cx="638629" cy="641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4</a:t>
            </a:r>
          </a:p>
        </p:txBody>
      </p:sp>
      <p:sp>
        <p:nvSpPr>
          <p:cNvPr id="22" name="TextBox 7">
            <a:extLst>
              <a:ext uri="{FF2B5EF4-FFF2-40B4-BE49-F238E27FC236}">
                <a16:creationId xmlns:a16="http://schemas.microsoft.com/office/drawing/2014/main" id="{16864FA9-ED2D-486A-9D59-9B12031041B5}"/>
              </a:ext>
            </a:extLst>
          </p:cNvPr>
          <p:cNvSpPr txBox="1"/>
          <p:nvPr/>
        </p:nvSpPr>
        <p:spPr>
          <a:xfrm>
            <a:off x="1778582" y="3136063"/>
            <a:ext cx="8835439" cy="364139"/>
          </a:xfrm>
          <a:prstGeom prst="rect">
            <a:avLst/>
          </a:prstGeom>
        </p:spPr>
        <p:txBody>
          <a:bodyPr lIns="0" tIns="0" rIns="0" bIns="0" rtlCol="0" anchor="t">
            <a:spAutoFit/>
          </a:bodyPr>
          <a:lstStyle/>
          <a:p>
            <a:pPr defTabSz="609615">
              <a:lnSpc>
                <a:spcPts val="2613"/>
              </a:lnSpc>
            </a:pPr>
            <a:r>
              <a:rPr lang="en-US" sz="3600" spc="75">
                <a:solidFill>
                  <a:srgbClr val="1C2120"/>
                </a:solidFill>
                <a:latin typeface="Montserrat Light"/>
              </a:rPr>
              <a:t>GO compiled into many platforms.</a:t>
            </a:r>
          </a:p>
        </p:txBody>
      </p:sp>
      <p:sp>
        <p:nvSpPr>
          <p:cNvPr id="23" name="TextBox 7">
            <a:extLst>
              <a:ext uri="{FF2B5EF4-FFF2-40B4-BE49-F238E27FC236}">
                <a16:creationId xmlns:a16="http://schemas.microsoft.com/office/drawing/2014/main" id="{1366EC00-C9BF-4FED-BE8E-6977E5F0DA68}"/>
              </a:ext>
            </a:extLst>
          </p:cNvPr>
          <p:cNvSpPr txBox="1"/>
          <p:nvPr/>
        </p:nvSpPr>
        <p:spPr>
          <a:xfrm>
            <a:off x="1778582" y="4085146"/>
            <a:ext cx="8835439" cy="364139"/>
          </a:xfrm>
          <a:prstGeom prst="rect">
            <a:avLst/>
          </a:prstGeom>
        </p:spPr>
        <p:txBody>
          <a:bodyPr lIns="0" tIns="0" rIns="0" bIns="0" rtlCol="0" anchor="t">
            <a:spAutoFit/>
          </a:bodyPr>
          <a:lstStyle/>
          <a:p>
            <a:pPr defTabSz="609615">
              <a:lnSpc>
                <a:spcPts val="2613"/>
              </a:lnSpc>
            </a:pPr>
            <a:r>
              <a:rPr lang="en-US" sz="3600" spc="75">
                <a:solidFill>
                  <a:srgbClr val="1C2120"/>
                </a:solidFill>
                <a:latin typeface="Montserrat Light"/>
              </a:rPr>
              <a:t>GO uses multiple cores.</a:t>
            </a:r>
          </a:p>
        </p:txBody>
      </p:sp>
      <p:sp>
        <p:nvSpPr>
          <p:cNvPr id="24" name="TextBox 7">
            <a:extLst>
              <a:ext uri="{FF2B5EF4-FFF2-40B4-BE49-F238E27FC236}">
                <a16:creationId xmlns:a16="http://schemas.microsoft.com/office/drawing/2014/main" id="{B531B226-6180-46C5-9F8F-8782FAB0A89D}"/>
              </a:ext>
            </a:extLst>
          </p:cNvPr>
          <p:cNvSpPr txBox="1"/>
          <p:nvPr/>
        </p:nvSpPr>
        <p:spPr>
          <a:xfrm>
            <a:off x="1771322" y="4961082"/>
            <a:ext cx="8835439" cy="364139"/>
          </a:xfrm>
          <a:prstGeom prst="rect">
            <a:avLst/>
          </a:prstGeom>
        </p:spPr>
        <p:txBody>
          <a:bodyPr lIns="0" tIns="0" rIns="0" bIns="0" rtlCol="0" anchor="t">
            <a:spAutoFit/>
          </a:bodyPr>
          <a:lstStyle/>
          <a:p>
            <a:pPr defTabSz="609615">
              <a:lnSpc>
                <a:spcPts val="2613"/>
              </a:lnSpc>
            </a:pPr>
            <a:r>
              <a:rPr lang="en-US" sz="3600" spc="75">
                <a:solidFill>
                  <a:srgbClr val="1C2120"/>
                </a:solidFill>
                <a:latin typeface="Montserrat Light"/>
              </a:rPr>
              <a:t>GO has Concurrency and Goroutines.</a:t>
            </a:r>
          </a:p>
        </p:txBody>
      </p:sp>
      <p:sp>
        <p:nvSpPr>
          <p:cNvPr id="25" name="TextBox 7">
            <a:extLst>
              <a:ext uri="{FF2B5EF4-FFF2-40B4-BE49-F238E27FC236}">
                <a16:creationId xmlns:a16="http://schemas.microsoft.com/office/drawing/2014/main" id="{663FDA31-9A68-4779-805C-883762C93602}"/>
              </a:ext>
            </a:extLst>
          </p:cNvPr>
          <p:cNvSpPr txBox="1"/>
          <p:nvPr/>
        </p:nvSpPr>
        <p:spPr>
          <a:xfrm>
            <a:off x="1778582" y="5782217"/>
            <a:ext cx="8835439" cy="364139"/>
          </a:xfrm>
          <a:prstGeom prst="rect">
            <a:avLst/>
          </a:prstGeom>
        </p:spPr>
        <p:txBody>
          <a:bodyPr lIns="0" tIns="0" rIns="0" bIns="0" rtlCol="0" anchor="t">
            <a:spAutoFit/>
          </a:bodyPr>
          <a:lstStyle/>
          <a:p>
            <a:pPr defTabSz="609615">
              <a:lnSpc>
                <a:spcPts val="2613"/>
              </a:lnSpc>
            </a:pPr>
            <a:r>
              <a:rPr lang="en-US" sz="3600" spc="75" dirty="0">
                <a:solidFill>
                  <a:srgbClr val="1C2120"/>
                </a:solidFill>
                <a:latin typeface="Montserrat Light"/>
              </a:rPr>
              <a:t>Easy to maintain.</a:t>
            </a:r>
          </a:p>
        </p:txBody>
      </p:sp>
      <p:pic>
        <p:nvPicPr>
          <p:cNvPr id="26" name="Graphic 25">
            <a:extLst>
              <a:ext uri="{FF2B5EF4-FFF2-40B4-BE49-F238E27FC236}">
                <a16:creationId xmlns:a16="http://schemas.microsoft.com/office/drawing/2014/main" id="{291DEC55-5FE9-47C6-881D-E24D9D4423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20678" y="4961082"/>
            <a:ext cx="1510992" cy="151099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5800" y="685800"/>
            <a:ext cx="10820400" cy="5486400"/>
            <a:chOff x="0" y="0"/>
            <a:chExt cx="33090958" cy="16778514"/>
          </a:xfrm>
        </p:grpSpPr>
        <p:sp>
          <p:nvSpPr>
            <p:cNvPr id="3" name="Freeform 3"/>
            <p:cNvSpPr/>
            <p:nvPr/>
          </p:nvSpPr>
          <p:spPr>
            <a:xfrm>
              <a:off x="0" y="0"/>
              <a:ext cx="33090957" cy="16778514"/>
            </a:xfrm>
            <a:custGeom>
              <a:avLst/>
              <a:gdLst/>
              <a:ahLst/>
              <a:cxnLst/>
              <a:rect l="l" t="t" r="r" b="b"/>
              <a:pathLst>
                <a:path w="33090957" h="16778514">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p:spPr>
        </p:sp>
      </p:grpSp>
      <p:grpSp>
        <p:nvGrpSpPr>
          <p:cNvPr id="4" name="Group 4"/>
          <p:cNvGrpSpPr/>
          <p:nvPr/>
        </p:nvGrpSpPr>
        <p:grpSpPr>
          <a:xfrm>
            <a:off x="685800" y="685801"/>
            <a:ext cx="10820400" cy="1578196"/>
            <a:chOff x="0" y="0"/>
            <a:chExt cx="33090958" cy="4826440"/>
          </a:xfrm>
        </p:grpSpPr>
        <p:sp>
          <p:nvSpPr>
            <p:cNvPr id="5" name="Freeform 5"/>
            <p:cNvSpPr/>
            <p:nvPr/>
          </p:nvSpPr>
          <p:spPr>
            <a:xfrm>
              <a:off x="0" y="0"/>
              <a:ext cx="33090957" cy="4826440"/>
            </a:xfrm>
            <a:custGeom>
              <a:avLst/>
              <a:gdLst/>
              <a:ahLst/>
              <a:cxnLst/>
              <a:rect l="l" t="t" r="r" b="b"/>
              <a:pathLst>
                <a:path w="33090957" h="482644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p:spPr>
        </p:sp>
      </p:grpSp>
      <p:sp>
        <p:nvSpPr>
          <p:cNvPr id="6" name="TextBox 6"/>
          <p:cNvSpPr txBox="1"/>
          <p:nvPr/>
        </p:nvSpPr>
        <p:spPr>
          <a:xfrm>
            <a:off x="855278" y="1115083"/>
            <a:ext cx="9956873" cy="739561"/>
          </a:xfrm>
          <a:prstGeom prst="rect">
            <a:avLst/>
          </a:prstGeom>
        </p:spPr>
        <p:txBody>
          <a:bodyPr wrap="square" lIns="0" tIns="0" rIns="0" bIns="0" rtlCol="0" anchor="t">
            <a:spAutoFit/>
          </a:bodyPr>
          <a:lstStyle/>
          <a:p>
            <a:pPr>
              <a:lnSpc>
                <a:spcPts val="6000"/>
              </a:lnSpc>
            </a:pPr>
            <a:r>
              <a:rPr lang="en-US" sz="4800" b="1" spc="151">
                <a:solidFill>
                  <a:srgbClr val="241D27"/>
                </a:solidFill>
                <a:latin typeface="Space Mono"/>
              </a:rPr>
              <a:t>Polularity and potential future</a:t>
            </a:r>
          </a:p>
        </p:txBody>
      </p:sp>
      <p:sp>
        <p:nvSpPr>
          <p:cNvPr id="8" name="TextBox 8"/>
          <p:cNvSpPr txBox="1"/>
          <p:nvPr/>
        </p:nvSpPr>
        <p:spPr>
          <a:xfrm>
            <a:off x="10478473" y="1268525"/>
            <a:ext cx="667359" cy="410369"/>
          </a:xfrm>
          <a:prstGeom prst="rect">
            <a:avLst/>
          </a:prstGeom>
        </p:spPr>
        <p:txBody>
          <a:bodyPr lIns="0" tIns="0" rIns="0" bIns="0" rtlCol="0" anchor="t">
            <a:spAutoFit/>
          </a:bodyPr>
          <a:lstStyle/>
          <a:p>
            <a:pPr algn="ctr">
              <a:lnSpc>
                <a:spcPts val="3200"/>
              </a:lnSpc>
            </a:pPr>
            <a:r>
              <a:rPr lang="en-US" sz="2667" b="1" spc="267">
                <a:solidFill>
                  <a:srgbClr val="FFFFFF"/>
                </a:solidFill>
                <a:latin typeface="Space Mono"/>
              </a:rPr>
              <a:t>03</a:t>
            </a:r>
          </a:p>
        </p:txBody>
      </p:sp>
      <p:grpSp>
        <p:nvGrpSpPr>
          <p:cNvPr id="9" name="Group 9"/>
          <p:cNvGrpSpPr/>
          <p:nvPr/>
        </p:nvGrpSpPr>
        <p:grpSpPr>
          <a:xfrm>
            <a:off x="4060426" y="2247065"/>
            <a:ext cx="7445775" cy="3925137"/>
            <a:chOff x="0" y="0"/>
            <a:chExt cx="22770674" cy="12003860"/>
          </a:xfrm>
        </p:grpSpPr>
        <p:sp>
          <p:nvSpPr>
            <p:cNvPr id="10" name="Freeform 10"/>
            <p:cNvSpPr/>
            <p:nvPr/>
          </p:nvSpPr>
          <p:spPr>
            <a:xfrm>
              <a:off x="0" y="0"/>
              <a:ext cx="22770674" cy="12003860"/>
            </a:xfrm>
            <a:custGeom>
              <a:avLst/>
              <a:gdLst/>
              <a:ahLst/>
              <a:cxnLst/>
              <a:rect l="l" t="t" r="r" b="b"/>
              <a:pathLst>
                <a:path w="22770674" h="12003860">
                  <a:moveTo>
                    <a:pt x="0" y="0"/>
                  </a:moveTo>
                  <a:lnTo>
                    <a:pt x="0" y="12003860"/>
                  </a:lnTo>
                  <a:lnTo>
                    <a:pt x="22770674" y="12003860"/>
                  </a:lnTo>
                  <a:lnTo>
                    <a:pt x="22770674" y="0"/>
                  </a:lnTo>
                  <a:lnTo>
                    <a:pt x="0" y="0"/>
                  </a:lnTo>
                  <a:close/>
                  <a:moveTo>
                    <a:pt x="22709713" y="11942900"/>
                  </a:moveTo>
                  <a:lnTo>
                    <a:pt x="59690" y="11942900"/>
                  </a:lnTo>
                  <a:lnTo>
                    <a:pt x="59690" y="59690"/>
                  </a:lnTo>
                  <a:lnTo>
                    <a:pt x="22709713" y="59690"/>
                  </a:lnTo>
                  <a:lnTo>
                    <a:pt x="22709713" y="11942900"/>
                  </a:lnTo>
                  <a:close/>
                </a:path>
              </a:pathLst>
            </a:custGeom>
            <a:solidFill>
              <a:srgbClr val="241D27"/>
            </a:solidFill>
          </p:spPr>
        </p:sp>
      </p:grpSp>
      <p:sp>
        <p:nvSpPr>
          <p:cNvPr id="11" name="TextBox 11"/>
          <p:cNvSpPr txBox="1"/>
          <p:nvPr/>
        </p:nvSpPr>
        <p:spPr>
          <a:xfrm>
            <a:off x="4484641" y="3462891"/>
            <a:ext cx="6327511" cy="1908664"/>
          </a:xfrm>
          <a:prstGeom prst="rect">
            <a:avLst/>
          </a:prstGeom>
        </p:spPr>
        <p:txBody>
          <a:bodyPr lIns="0" tIns="0" rIns="0" bIns="0" rtlCol="0" anchor="t">
            <a:spAutoFit/>
          </a:bodyPr>
          <a:lstStyle/>
          <a:p>
            <a:pPr>
              <a:lnSpc>
                <a:spcPts val="3000"/>
              </a:lnSpc>
            </a:pPr>
            <a:r>
              <a:rPr lang="en-US" sz="2400" spc="20">
                <a:solidFill>
                  <a:srgbClr val="241D27"/>
                </a:solidFill>
                <a:latin typeface="Space Mono"/>
              </a:rPr>
              <a:t>In early 2017, according to Zdnet's statistics, GO surpassed its competitors, the popularity was 2.6%, climbing from the 54th position in 2016 to the 13th position. GO is the only language with such rapid growth.</a:t>
            </a:r>
          </a:p>
        </p:txBody>
      </p:sp>
      <p:sp>
        <p:nvSpPr>
          <p:cNvPr id="12" name="TextBox 12"/>
          <p:cNvSpPr txBox="1"/>
          <p:nvPr/>
        </p:nvSpPr>
        <p:spPr>
          <a:xfrm>
            <a:off x="4484640" y="2626426"/>
            <a:ext cx="6897507" cy="384721"/>
          </a:xfrm>
          <a:prstGeom prst="rect">
            <a:avLst/>
          </a:prstGeom>
        </p:spPr>
        <p:txBody>
          <a:bodyPr wrap="square" lIns="0" tIns="0" rIns="0" bIns="0" rtlCol="0" anchor="t">
            <a:spAutoFit/>
          </a:bodyPr>
          <a:lstStyle/>
          <a:p>
            <a:pPr>
              <a:lnSpc>
                <a:spcPts val="3040"/>
              </a:lnSpc>
            </a:pPr>
            <a:r>
              <a:rPr lang="en-US" sz="2533" b="1" spc="253">
                <a:solidFill>
                  <a:srgbClr val="241D27"/>
                </a:solidFill>
                <a:latin typeface="Space Mono"/>
              </a:rPr>
              <a:t>GO grows faster than any other language</a:t>
            </a:r>
          </a:p>
        </p:txBody>
      </p:sp>
      <p:pic>
        <p:nvPicPr>
          <p:cNvPr id="13" name="Picture 12">
            <a:extLst>
              <a:ext uri="{FF2B5EF4-FFF2-40B4-BE49-F238E27FC236}">
                <a16:creationId xmlns:a16="http://schemas.microsoft.com/office/drawing/2014/main" id="{20F681B2-9512-4575-9191-01BAC659D1C5}"/>
              </a:ext>
            </a:extLst>
          </p:cNvPr>
          <p:cNvPicPr>
            <a:picLocks noChangeAspect="1"/>
          </p:cNvPicPr>
          <p:nvPr/>
        </p:nvPicPr>
        <p:blipFill>
          <a:blip r:embed="rId2"/>
          <a:stretch>
            <a:fillRect/>
          </a:stretch>
        </p:blipFill>
        <p:spPr>
          <a:xfrm>
            <a:off x="10346045" y="779365"/>
            <a:ext cx="1068457" cy="1388687"/>
          </a:xfrm>
          <a:prstGeom prst="rect">
            <a:avLst/>
          </a:prstGeom>
        </p:spPr>
      </p:pic>
      <p:cxnSp>
        <p:nvCxnSpPr>
          <p:cNvPr id="14" name="Straight Connector 13">
            <a:extLst>
              <a:ext uri="{FF2B5EF4-FFF2-40B4-BE49-F238E27FC236}">
                <a16:creationId xmlns:a16="http://schemas.microsoft.com/office/drawing/2014/main" id="{46D6A769-02A5-4779-A785-58CCD47B88BC}"/>
              </a:ext>
            </a:extLst>
          </p:cNvPr>
          <p:cNvCxnSpPr>
            <a:cxnSpLocks/>
          </p:cNvCxnSpPr>
          <p:nvPr/>
        </p:nvCxnSpPr>
        <p:spPr>
          <a:xfrm>
            <a:off x="10254343" y="685801"/>
            <a:ext cx="0" cy="1578196"/>
          </a:xfrm>
          <a:prstGeom prst="line">
            <a:avLst/>
          </a:prstGeom>
          <a:ln w="21590"/>
        </p:spPr>
        <p:style>
          <a:lnRef idx="1">
            <a:schemeClr val="dk1"/>
          </a:lnRef>
          <a:fillRef idx="0">
            <a:schemeClr val="dk1"/>
          </a:fillRef>
          <a:effectRef idx="0">
            <a:schemeClr val="dk1"/>
          </a:effectRef>
          <a:fontRef idx="minor">
            <a:schemeClr val="tx1"/>
          </a:fontRef>
        </p:style>
      </p:cxnSp>
      <p:pic>
        <p:nvPicPr>
          <p:cNvPr id="21" name="Picture 20">
            <a:extLst>
              <a:ext uri="{FF2B5EF4-FFF2-40B4-BE49-F238E27FC236}">
                <a16:creationId xmlns:a16="http://schemas.microsoft.com/office/drawing/2014/main" id="{401B5805-7CAA-47C6-A6AD-5BB192D49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28" y="2506104"/>
            <a:ext cx="4128313" cy="3666096"/>
          </a:xfrm>
          <a:prstGeom prst="rect">
            <a:avLst/>
          </a:prstGeom>
        </p:spPr>
      </p:pic>
      <p:pic>
        <p:nvPicPr>
          <p:cNvPr id="23" name="Picture 22">
            <a:extLst>
              <a:ext uri="{FF2B5EF4-FFF2-40B4-BE49-F238E27FC236}">
                <a16:creationId xmlns:a16="http://schemas.microsoft.com/office/drawing/2014/main" id="{F0816413-C2F4-4AD1-813E-AA09FECBC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338" y="2512526"/>
            <a:ext cx="3236983" cy="2859031"/>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5800" y="685800"/>
            <a:ext cx="10820400" cy="5486400"/>
            <a:chOff x="0" y="0"/>
            <a:chExt cx="33090958" cy="16778514"/>
          </a:xfrm>
        </p:grpSpPr>
        <p:sp>
          <p:nvSpPr>
            <p:cNvPr id="3" name="Freeform 3"/>
            <p:cNvSpPr/>
            <p:nvPr/>
          </p:nvSpPr>
          <p:spPr>
            <a:xfrm>
              <a:off x="0" y="0"/>
              <a:ext cx="33090957" cy="16778514"/>
            </a:xfrm>
            <a:custGeom>
              <a:avLst/>
              <a:gdLst/>
              <a:ahLst/>
              <a:cxnLst/>
              <a:rect l="l" t="t" r="r" b="b"/>
              <a:pathLst>
                <a:path w="33090957" h="16778514">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p:spPr>
        </p:sp>
      </p:grpSp>
      <p:grpSp>
        <p:nvGrpSpPr>
          <p:cNvPr id="4" name="Group 4"/>
          <p:cNvGrpSpPr/>
          <p:nvPr/>
        </p:nvGrpSpPr>
        <p:grpSpPr>
          <a:xfrm>
            <a:off x="685800" y="685801"/>
            <a:ext cx="10820400" cy="1578196"/>
            <a:chOff x="0" y="0"/>
            <a:chExt cx="33090958" cy="4826440"/>
          </a:xfrm>
        </p:grpSpPr>
        <p:sp>
          <p:nvSpPr>
            <p:cNvPr id="5" name="Freeform 5"/>
            <p:cNvSpPr/>
            <p:nvPr/>
          </p:nvSpPr>
          <p:spPr>
            <a:xfrm>
              <a:off x="0" y="0"/>
              <a:ext cx="33090957" cy="4826440"/>
            </a:xfrm>
            <a:custGeom>
              <a:avLst/>
              <a:gdLst/>
              <a:ahLst/>
              <a:cxnLst/>
              <a:rect l="l" t="t" r="r" b="b"/>
              <a:pathLst>
                <a:path w="33090957" h="482644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p:spPr>
        </p:sp>
      </p:grpSp>
      <p:sp>
        <p:nvSpPr>
          <p:cNvPr id="6" name="TextBox 6"/>
          <p:cNvSpPr txBox="1"/>
          <p:nvPr/>
        </p:nvSpPr>
        <p:spPr>
          <a:xfrm>
            <a:off x="940096" y="1088986"/>
            <a:ext cx="10674488" cy="726033"/>
          </a:xfrm>
          <a:prstGeom prst="rect">
            <a:avLst/>
          </a:prstGeom>
        </p:spPr>
        <p:txBody>
          <a:bodyPr wrap="square" lIns="0" tIns="0" rIns="0" bIns="0" rtlCol="0" anchor="t">
            <a:spAutoFit/>
          </a:bodyPr>
          <a:lstStyle/>
          <a:p>
            <a:pPr>
              <a:lnSpc>
                <a:spcPts val="6000"/>
              </a:lnSpc>
            </a:pPr>
            <a:r>
              <a:rPr lang="en-US" sz="4400" b="1" spc="151">
                <a:solidFill>
                  <a:srgbClr val="241D27"/>
                </a:solidFill>
                <a:latin typeface="Space Mono"/>
              </a:rPr>
              <a:t>Fast build and multiple flatforms</a:t>
            </a:r>
          </a:p>
        </p:txBody>
      </p:sp>
      <p:sp>
        <p:nvSpPr>
          <p:cNvPr id="8" name="TextBox 8"/>
          <p:cNvSpPr txBox="1"/>
          <p:nvPr/>
        </p:nvSpPr>
        <p:spPr>
          <a:xfrm>
            <a:off x="10478473" y="1268525"/>
            <a:ext cx="667359" cy="410369"/>
          </a:xfrm>
          <a:prstGeom prst="rect">
            <a:avLst/>
          </a:prstGeom>
        </p:spPr>
        <p:txBody>
          <a:bodyPr lIns="0" tIns="0" rIns="0" bIns="0" rtlCol="0" anchor="t">
            <a:spAutoFit/>
          </a:bodyPr>
          <a:lstStyle/>
          <a:p>
            <a:pPr algn="ctr">
              <a:lnSpc>
                <a:spcPts val="3200"/>
              </a:lnSpc>
            </a:pPr>
            <a:r>
              <a:rPr lang="en-US" sz="2667" b="1" spc="267">
                <a:solidFill>
                  <a:srgbClr val="FFFFFF"/>
                </a:solidFill>
                <a:latin typeface="Space Mono"/>
              </a:rPr>
              <a:t>03</a:t>
            </a:r>
          </a:p>
        </p:txBody>
      </p:sp>
      <p:grpSp>
        <p:nvGrpSpPr>
          <p:cNvPr id="9" name="Group 9"/>
          <p:cNvGrpSpPr/>
          <p:nvPr/>
        </p:nvGrpSpPr>
        <p:grpSpPr>
          <a:xfrm>
            <a:off x="4060426" y="2247065"/>
            <a:ext cx="7445775" cy="3925137"/>
            <a:chOff x="0" y="0"/>
            <a:chExt cx="22770674" cy="12003860"/>
          </a:xfrm>
        </p:grpSpPr>
        <p:sp>
          <p:nvSpPr>
            <p:cNvPr id="10" name="Freeform 10"/>
            <p:cNvSpPr/>
            <p:nvPr/>
          </p:nvSpPr>
          <p:spPr>
            <a:xfrm>
              <a:off x="0" y="0"/>
              <a:ext cx="22770674" cy="12003860"/>
            </a:xfrm>
            <a:custGeom>
              <a:avLst/>
              <a:gdLst/>
              <a:ahLst/>
              <a:cxnLst/>
              <a:rect l="l" t="t" r="r" b="b"/>
              <a:pathLst>
                <a:path w="22770674" h="12003860">
                  <a:moveTo>
                    <a:pt x="0" y="0"/>
                  </a:moveTo>
                  <a:lnTo>
                    <a:pt x="0" y="12003860"/>
                  </a:lnTo>
                  <a:lnTo>
                    <a:pt x="22770674" y="12003860"/>
                  </a:lnTo>
                  <a:lnTo>
                    <a:pt x="22770674" y="0"/>
                  </a:lnTo>
                  <a:lnTo>
                    <a:pt x="0" y="0"/>
                  </a:lnTo>
                  <a:close/>
                  <a:moveTo>
                    <a:pt x="22709713" y="11942900"/>
                  </a:moveTo>
                  <a:lnTo>
                    <a:pt x="59690" y="11942900"/>
                  </a:lnTo>
                  <a:lnTo>
                    <a:pt x="59690" y="59690"/>
                  </a:lnTo>
                  <a:lnTo>
                    <a:pt x="22709713" y="59690"/>
                  </a:lnTo>
                  <a:lnTo>
                    <a:pt x="22709713" y="11942900"/>
                  </a:lnTo>
                  <a:close/>
                </a:path>
              </a:pathLst>
            </a:custGeom>
            <a:solidFill>
              <a:srgbClr val="241D27"/>
            </a:solidFill>
          </p:spPr>
        </p:sp>
      </p:grpSp>
      <p:sp>
        <p:nvSpPr>
          <p:cNvPr id="11" name="TextBox 11"/>
          <p:cNvSpPr txBox="1"/>
          <p:nvPr/>
        </p:nvSpPr>
        <p:spPr>
          <a:xfrm>
            <a:off x="4484639" y="3259385"/>
            <a:ext cx="6801671" cy="2664576"/>
          </a:xfrm>
          <a:prstGeom prst="rect">
            <a:avLst/>
          </a:prstGeom>
        </p:spPr>
        <p:txBody>
          <a:bodyPr wrap="square" lIns="0" tIns="0" rIns="0" bIns="0" rtlCol="0" anchor="t">
            <a:spAutoFit/>
          </a:bodyPr>
          <a:lstStyle/>
          <a:p>
            <a:pPr>
              <a:lnSpc>
                <a:spcPts val="3000"/>
              </a:lnSpc>
            </a:pPr>
            <a:r>
              <a:rPr lang="en-US" sz="2000" spc="20">
                <a:solidFill>
                  <a:srgbClr val="241D27"/>
                </a:solidFill>
                <a:latin typeface="Space Mono"/>
              </a:rPr>
              <a:t>The Go programming language is also compiled like Java, but unlike Java, it requires Java Virtual Machine to execute because Java compiles into Byte code, Go compiles to Machine code so it can run immediately with the operating system. It compiles without any further installation. That means, from my computer, I can compile programs running on Mac, Window, Linux.</a:t>
            </a:r>
          </a:p>
        </p:txBody>
      </p:sp>
      <p:pic>
        <p:nvPicPr>
          <p:cNvPr id="13" name="Picture 12">
            <a:extLst>
              <a:ext uri="{FF2B5EF4-FFF2-40B4-BE49-F238E27FC236}">
                <a16:creationId xmlns:a16="http://schemas.microsoft.com/office/drawing/2014/main" id="{8956502C-933C-4C44-94D7-ACBF210D4979}"/>
              </a:ext>
            </a:extLst>
          </p:cNvPr>
          <p:cNvPicPr>
            <a:picLocks noChangeAspect="1"/>
          </p:cNvPicPr>
          <p:nvPr/>
        </p:nvPicPr>
        <p:blipFill>
          <a:blip r:embed="rId2"/>
          <a:stretch>
            <a:fillRect/>
          </a:stretch>
        </p:blipFill>
        <p:spPr>
          <a:xfrm>
            <a:off x="10346045" y="779365"/>
            <a:ext cx="1068457" cy="1388687"/>
          </a:xfrm>
          <a:prstGeom prst="rect">
            <a:avLst/>
          </a:prstGeom>
        </p:spPr>
      </p:pic>
      <p:cxnSp>
        <p:nvCxnSpPr>
          <p:cNvPr id="14" name="Straight Connector 13">
            <a:extLst>
              <a:ext uri="{FF2B5EF4-FFF2-40B4-BE49-F238E27FC236}">
                <a16:creationId xmlns:a16="http://schemas.microsoft.com/office/drawing/2014/main" id="{49064C11-90DD-4679-8F11-C902BC8ADEFE}"/>
              </a:ext>
            </a:extLst>
          </p:cNvPr>
          <p:cNvCxnSpPr>
            <a:cxnSpLocks/>
          </p:cNvCxnSpPr>
          <p:nvPr/>
        </p:nvCxnSpPr>
        <p:spPr>
          <a:xfrm>
            <a:off x="10254343" y="685801"/>
            <a:ext cx="0" cy="1578196"/>
          </a:xfrm>
          <a:prstGeom prst="line">
            <a:avLst/>
          </a:prstGeom>
          <a:ln w="21590"/>
        </p:spPr>
        <p:style>
          <a:lnRef idx="1">
            <a:schemeClr val="dk1"/>
          </a:lnRef>
          <a:fillRef idx="0">
            <a:schemeClr val="dk1"/>
          </a:fillRef>
          <a:effectRef idx="0">
            <a:schemeClr val="dk1"/>
          </a:effectRef>
          <a:fontRef idx="minor">
            <a:schemeClr val="tx1"/>
          </a:fontRef>
        </p:style>
      </p:cxnSp>
      <p:sp>
        <p:nvSpPr>
          <p:cNvPr id="15" name="TextBox 12">
            <a:extLst>
              <a:ext uri="{FF2B5EF4-FFF2-40B4-BE49-F238E27FC236}">
                <a16:creationId xmlns:a16="http://schemas.microsoft.com/office/drawing/2014/main" id="{5DDA5998-3CC9-40B2-8D6C-D289330A978F}"/>
              </a:ext>
            </a:extLst>
          </p:cNvPr>
          <p:cNvSpPr txBox="1"/>
          <p:nvPr/>
        </p:nvSpPr>
        <p:spPr>
          <a:xfrm>
            <a:off x="4484640" y="2626426"/>
            <a:ext cx="6897507" cy="384721"/>
          </a:xfrm>
          <a:prstGeom prst="rect">
            <a:avLst/>
          </a:prstGeom>
        </p:spPr>
        <p:txBody>
          <a:bodyPr wrap="square" lIns="0" tIns="0" rIns="0" bIns="0" rtlCol="0" anchor="t">
            <a:spAutoFit/>
          </a:bodyPr>
          <a:lstStyle/>
          <a:p>
            <a:pPr>
              <a:lnSpc>
                <a:spcPts val="3040"/>
              </a:lnSpc>
            </a:pPr>
            <a:r>
              <a:rPr lang="en-US" sz="2533" b="1" spc="253">
                <a:solidFill>
                  <a:srgbClr val="241D27"/>
                </a:solidFill>
                <a:latin typeface="Space Mono"/>
              </a:rPr>
              <a:t>GO compiled into many platforms</a:t>
            </a:r>
          </a:p>
        </p:txBody>
      </p:sp>
      <p:pic>
        <p:nvPicPr>
          <p:cNvPr id="22" name="Picture 21">
            <a:extLst>
              <a:ext uri="{FF2B5EF4-FFF2-40B4-BE49-F238E27FC236}">
                <a16:creationId xmlns:a16="http://schemas.microsoft.com/office/drawing/2014/main" id="{5604BCFD-EB23-4618-8778-C61897DCD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416" y="2261613"/>
            <a:ext cx="3591395" cy="367859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5800" y="685800"/>
            <a:ext cx="10820400" cy="5486400"/>
            <a:chOff x="0" y="0"/>
            <a:chExt cx="33090958" cy="16778514"/>
          </a:xfrm>
        </p:grpSpPr>
        <p:sp>
          <p:nvSpPr>
            <p:cNvPr id="3" name="Freeform 3"/>
            <p:cNvSpPr/>
            <p:nvPr/>
          </p:nvSpPr>
          <p:spPr>
            <a:xfrm>
              <a:off x="0" y="0"/>
              <a:ext cx="33090957" cy="16778514"/>
            </a:xfrm>
            <a:custGeom>
              <a:avLst/>
              <a:gdLst/>
              <a:ahLst/>
              <a:cxnLst/>
              <a:rect l="l" t="t" r="r" b="b"/>
              <a:pathLst>
                <a:path w="33090957" h="16778514">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p:spPr>
        </p:sp>
      </p:grpSp>
      <p:grpSp>
        <p:nvGrpSpPr>
          <p:cNvPr id="4" name="Group 4"/>
          <p:cNvGrpSpPr/>
          <p:nvPr/>
        </p:nvGrpSpPr>
        <p:grpSpPr>
          <a:xfrm>
            <a:off x="685800" y="685801"/>
            <a:ext cx="10820400" cy="1578196"/>
            <a:chOff x="0" y="0"/>
            <a:chExt cx="33090958" cy="4826440"/>
          </a:xfrm>
        </p:grpSpPr>
        <p:sp>
          <p:nvSpPr>
            <p:cNvPr id="5" name="Freeform 5"/>
            <p:cNvSpPr/>
            <p:nvPr/>
          </p:nvSpPr>
          <p:spPr>
            <a:xfrm>
              <a:off x="0" y="0"/>
              <a:ext cx="33090957" cy="4826440"/>
            </a:xfrm>
            <a:custGeom>
              <a:avLst/>
              <a:gdLst/>
              <a:ahLst/>
              <a:cxnLst/>
              <a:rect l="l" t="t" r="r" b="b"/>
              <a:pathLst>
                <a:path w="33090957" h="482644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p:spPr>
        </p:sp>
      </p:grpSp>
      <p:sp>
        <p:nvSpPr>
          <p:cNvPr id="6" name="TextBox 6"/>
          <p:cNvSpPr txBox="1"/>
          <p:nvPr/>
        </p:nvSpPr>
        <p:spPr>
          <a:xfrm>
            <a:off x="1199685" y="1072450"/>
            <a:ext cx="9936769" cy="698974"/>
          </a:xfrm>
          <a:prstGeom prst="rect">
            <a:avLst/>
          </a:prstGeom>
        </p:spPr>
        <p:txBody>
          <a:bodyPr wrap="square" lIns="0" tIns="0" rIns="0" bIns="0" rtlCol="0" anchor="t">
            <a:spAutoFit/>
          </a:bodyPr>
          <a:lstStyle/>
          <a:p>
            <a:pPr>
              <a:lnSpc>
                <a:spcPts val="6000"/>
              </a:lnSpc>
            </a:pPr>
            <a:r>
              <a:rPr lang="en-US" sz="3600" b="1" spc="151">
                <a:solidFill>
                  <a:srgbClr val="241D27"/>
                </a:solidFill>
                <a:latin typeface="Space Mono"/>
              </a:rPr>
              <a:t>Multiple cores and easily to scale up</a:t>
            </a:r>
          </a:p>
        </p:txBody>
      </p:sp>
      <p:sp>
        <p:nvSpPr>
          <p:cNvPr id="8" name="TextBox 8"/>
          <p:cNvSpPr txBox="1"/>
          <p:nvPr/>
        </p:nvSpPr>
        <p:spPr>
          <a:xfrm>
            <a:off x="10478473" y="1268525"/>
            <a:ext cx="667359" cy="410369"/>
          </a:xfrm>
          <a:prstGeom prst="rect">
            <a:avLst/>
          </a:prstGeom>
        </p:spPr>
        <p:txBody>
          <a:bodyPr lIns="0" tIns="0" rIns="0" bIns="0" rtlCol="0" anchor="t">
            <a:spAutoFit/>
          </a:bodyPr>
          <a:lstStyle/>
          <a:p>
            <a:pPr algn="ctr">
              <a:lnSpc>
                <a:spcPts val="3200"/>
              </a:lnSpc>
            </a:pPr>
            <a:r>
              <a:rPr lang="en-US" sz="2667" b="1" spc="267">
                <a:solidFill>
                  <a:srgbClr val="FFFFFF"/>
                </a:solidFill>
                <a:latin typeface="Space Mono"/>
              </a:rPr>
              <a:t>03</a:t>
            </a:r>
          </a:p>
        </p:txBody>
      </p:sp>
      <p:grpSp>
        <p:nvGrpSpPr>
          <p:cNvPr id="9" name="Group 9"/>
          <p:cNvGrpSpPr/>
          <p:nvPr/>
        </p:nvGrpSpPr>
        <p:grpSpPr>
          <a:xfrm>
            <a:off x="4060426" y="2247065"/>
            <a:ext cx="7445775" cy="3925137"/>
            <a:chOff x="0" y="0"/>
            <a:chExt cx="22770674" cy="12003860"/>
          </a:xfrm>
        </p:grpSpPr>
        <p:sp>
          <p:nvSpPr>
            <p:cNvPr id="10" name="Freeform 10"/>
            <p:cNvSpPr/>
            <p:nvPr/>
          </p:nvSpPr>
          <p:spPr>
            <a:xfrm>
              <a:off x="0" y="0"/>
              <a:ext cx="22770674" cy="12003860"/>
            </a:xfrm>
            <a:custGeom>
              <a:avLst/>
              <a:gdLst/>
              <a:ahLst/>
              <a:cxnLst/>
              <a:rect l="l" t="t" r="r" b="b"/>
              <a:pathLst>
                <a:path w="22770674" h="12003860">
                  <a:moveTo>
                    <a:pt x="0" y="0"/>
                  </a:moveTo>
                  <a:lnTo>
                    <a:pt x="0" y="12003860"/>
                  </a:lnTo>
                  <a:lnTo>
                    <a:pt x="22770674" y="12003860"/>
                  </a:lnTo>
                  <a:lnTo>
                    <a:pt x="22770674" y="0"/>
                  </a:lnTo>
                  <a:lnTo>
                    <a:pt x="0" y="0"/>
                  </a:lnTo>
                  <a:close/>
                  <a:moveTo>
                    <a:pt x="22709713" y="11942900"/>
                  </a:moveTo>
                  <a:lnTo>
                    <a:pt x="59690" y="11942900"/>
                  </a:lnTo>
                  <a:lnTo>
                    <a:pt x="59690" y="59690"/>
                  </a:lnTo>
                  <a:lnTo>
                    <a:pt x="22709713" y="59690"/>
                  </a:lnTo>
                  <a:lnTo>
                    <a:pt x="22709713" y="11942900"/>
                  </a:lnTo>
                  <a:close/>
                </a:path>
              </a:pathLst>
            </a:custGeom>
            <a:solidFill>
              <a:srgbClr val="241D27"/>
            </a:solidFill>
          </p:spPr>
        </p:sp>
      </p:grpSp>
      <p:sp>
        <p:nvSpPr>
          <p:cNvPr id="11" name="TextBox 11"/>
          <p:cNvSpPr txBox="1"/>
          <p:nvPr/>
        </p:nvSpPr>
        <p:spPr>
          <a:xfrm>
            <a:off x="4295057" y="2980891"/>
            <a:ext cx="7119443" cy="3049296"/>
          </a:xfrm>
          <a:prstGeom prst="rect">
            <a:avLst/>
          </a:prstGeom>
        </p:spPr>
        <p:txBody>
          <a:bodyPr wrap="square" lIns="0" tIns="0" rIns="0" bIns="0" rtlCol="0" anchor="t">
            <a:spAutoFit/>
          </a:bodyPr>
          <a:lstStyle/>
          <a:p>
            <a:pPr>
              <a:lnSpc>
                <a:spcPts val="3000"/>
              </a:lnSpc>
            </a:pPr>
            <a:r>
              <a:rPr lang="en-US" sz="2000" spc="20" dirty="0">
                <a:solidFill>
                  <a:srgbClr val="241D27"/>
                </a:solidFill>
                <a:latin typeface="Space Mono"/>
              </a:rPr>
              <a:t>In the 1990s, one of the major changes in computer hardware was the addition of cores. Quad-core and octa-core CPUs significantly improve performance. However, programming languages created before that time only run on single-core computers, and they are built not intended to run on multi-core. But Go is different, the late born has created an advantage for it, computer hardware can expand the core, making Go a language that can be more easily scaled.</a:t>
            </a:r>
          </a:p>
        </p:txBody>
      </p:sp>
      <p:sp>
        <p:nvSpPr>
          <p:cNvPr id="12" name="TextBox 12"/>
          <p:cNvSpPr txBox="1"/>
          <p:nvPr/>
        </p:nvSpPr>
        <p:spPr>
          <a:xfrm>
            <a:off x="4295059" y="2454158"/>
            <a:ext cx="6322981" cy="384721"/>
          </a:xfrm>
          <a:prstGeom prst="rect">
            <a:avLst/>
          </a:prstGeom>
        </p:spPr>
        <p:txBody>
          <a:bodyPr lIns="0" tIns="0" rIns="0" bIns="0" rtlCol="0" anchor="t">
            <a:spAutoFit/>
          </a:bodyPr>
          <a:lstStyle/>
          <a:p>
            <a:pPr>
              <a:lnSpc>
                <a:spcPts val="3040"/>
              </a:lnSpc>
            </a:pPr>
            <a:r>
              <a:rPr lang="en-US" sz="2533" b="1" spc="253">
                <a:solidFill>
                  <a:srgbClr val="241D27"/>
                </a:solidFill>
                <a:latin typeface="Space Mono"/>
              </a:rPr>
              <a:t>GO uses multiple cores</a:t>
            </a:r>
          </a:p>
        </p:txBody>
      </p:sp>
      <p:pic>
        <p:nvPicPr>
          <p:cNvPr id="13" name="Picture 12">
            <a:extLst>
              <a:ext uri="{FF2B5EF4-FFF2-40B4-BE49-F238E27FC236}">
                <a16:creationId xmlns:a16="http://schemas.microsoft.com/office/drawing/2014/main" id="{64E92370-5730-4439-99E8-F0068AEDE467}"/>
              </a:ext>
            </a:extLst>
          </p:cNvPr>
          <p:cNvPicPr>
            <a:picLocks noChangeAspect="1"/>
          </p:cNvPicPr>
          <p:nvPr/>
        </p:nvPicPr>
        <p:blipFill>
          <a:blip r:embed="rId2"/>
          <a:stretch>
            <a:fillRect/>
          </a:stretch>
        </p:blipFill>
        <p:spPr>
          <a:xfrm>
            <a:off x="10346045" y="779365"/>
            <a:ext cx="1068457" cy="1388687"/>
          </a:xfrm>
          <a:prstGeom prst="rect">
            <a:avLst/>
          </a:prstGeom>
        </p:spPr>
      </p:pic>
      <p:cxnSp>
        <p:nvCxnSpPr>
          <p:cNvPr id="14" name="Straight Connector 13">
            <a:extLst>
              <a:ext uri="{FF2B5EF4-FFF2-40B4-BE49-F238E27FC236}">
                <a16:creationId xmlns:a16="http://schemas.microsoft.com/office/drawing/2014/main" id="{542941D7-4F8E-4B12-B9CF-383F6393D1F5}"/>
              </a:ext>
            </a:extLst>
          </p:cNvPr>
          <p:cNvCxnSpPr>
            <a:cxnSpLocks/>
          </p:cNvCxnSpPr>
          <p:nvPr/>
        </p:nvCxnSpPr>
        <p:spPr>
          <a:xfrm>
            <a:off x="10254343" y="685801"/>
            <a:ext cx="0" cy="1578196"/>
          </a:xfrm>
          <a:prstGeom prst="line">
            <a:avLst/>
          </a:prstGeom>
          <a:ln w="21590"/>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4E508C42-339E-4731-B844-1654CE319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544" y="2263996"/>
            <a:ext cx="3925139" cy="392513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5800" y="685800"/>
            <a:ext cx="10820400" cy="5486400"/>
            <a:chOff x="0" y="0"/>
            <a:chExt cx="33090958" cy="16778514"/>
          </a:xfrm>
        </p:grpSpPr>
        <p:sp>
          <p:nvSpPr>
            <p:cNvPr id="3" name="Freeform 3"/>
            <p:cNvSpPr/>
            <p:nvPr/>
          </p:nvSpPr>
          <p:spPr>
            <a:xfrm>
              <a:off x="0" y="0"/>
              <a:ext cx="33090957" cy="16778514"/>
            </a:xfrm>
            <a:custGeom>
              <a:avLst/>
              <a:gdLst/>
              <a:ahLst/>
              <a:cxnLst/>
              <a:rect l="l" t="t" r="r" b="b"/>
              <a:pathLst>
                <a:path w="33090957" h="16778514">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p:spPr>
        </p:sp>
      </p:grpSp>
      <p:grpSp>
        <p:nvGrpSpPr>
          <p:cNvPr id="4" name="Group 4"/>
          <p:cNvGrpSpPr/>
          <p:nvPr/>
        </p:nvGrpSpPr>
        <p:grpSpPr>
          <a:xfrm>
            <a:off x="685800" y="685801"/>
            <a:ext cx="10820400" cy="1578196"/>
            <a:chOff x="0" y="0"/>
            <a:chExt cx="33090958" cy="4826440"/>
          </a:xfrm>
        </p:grpSpPr>
        <p:sp>
          <p:nvSpPr>
            <p:cNvPr id="5" name="Freeform 5"/>
            <p:cNvSpPr/>
            <p:nvPr/>
          </p:nvSpPr>
          <p:spPr>
            <a:xfrm>
              <a:off x="0" y="0"/>
              <a:ext cx="33090957" cy="4826440"/>
            </a:xfrm>
            <a:custGeom>
              <a:avLst/>
              <a:gdLst/>
              <a:ahLst/>
              <a:cxnLst/>
              <a:rect l="l" t="t" r="r" b="b"/>
              <a:pathLst>
                <a:path w="33090957" h="482644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p:spPr>
        </p:sp>
      </p:grpSp>
      <p:sp>
        <p:nvSpPr>
          <p:cNvPr id="6" name="TextBox 6"/>
          <p:cNvSpPr txBox="1"/>
          <p:nvPr/>
        </p:nvSpPr>
        <p:spPr>
          <a:xfrm>
            <a:off x="975251" y="1081711"/>
            <a:ext cx="9279092" cy="726033"/>
          </a:xfrm>
          <a:prstGeom prst="rect">
            <a:avLst/>
          </a:prstGeom>
        </p:spPr>
        <p:txBody>
          <a:bodyPr wrap="square" lIns="0" tIns="0" rIns="0" bIns="0" rtlCol="0" anchor="t">
            <a:spAutoFit/>
          </a:bodyPr>
          <a:lstStyle/>
          <a:p>
            <a:pPr>
              <a:lnSpc>
                <a:spcPts val="6000"/>
              </a:lnSpc>
            </a:pPr>
            <a:r>
              <a:rPr lang="en-US" sz="4400" b="1" spc="151">
                <a:solidFill>
                  <a:srgbClr val="241D27"/>
                </a:solidFill>
                <a:latin typeface="Space Mono"/>
              </a:rPr>
              <a:t>Frendly with HEAP and memory</a:t>
            </a:r>
          </a:p>
        </p:txBody>
      </p:sp>
      <p:sp>
        <p:nvSpPr>
          <p:cNvPr id="8" name="TextBox 8"/>
          <p:cNvSpPr txBox="1"/>
          <p:nvPr/>
        </p:nvSpPr>
        <p:spPr>
          <a:xfrm>
            <a:off x="10478473" y="1268525"/>
            <a:ext cx="667359" cy="410369"/>
          </a:xfrm>
          <a:prstGeom prst="rect">
            <a:avLst/>
          </a:prstGeom>
        </p:spPr>
        <p:txBody>
          <a:bodyPr lIns="0" tIns="0" rIns="0" bIns="0" rtlCol="0" anchor="t">
            <a:spAutoFit/>
          </a:bodyPr>
          <a:lstStyle/>
          <a:p>
            <a:pPr algn="ctr">
              <a:lnSpc>
                <a:spcPts val="3200"/>
              </a:lnSpc>
            </a:pPr>
            <a:r>
              <a:rPr lang="en-US" sz="2667" b="1" spc="267">
                <a:solidFill>
                  <a:srgbClr val="FFFFFF"/>
                </a:solidFill>
                <a:latin typeface="Space Mono"/>
              </a:rPr>
              <a:t>03</a:t>
            </a:r>
          </a:p>
        </p:txBody>
      </p:sp>
      <p:grpSp>
        <p:nvGrpSpPr>
          <p:cNvPr id="9" name="Group 9"/>
          <p:cNvGrpSpPr/>
          <p:nvPr/>
        </p:nvGrpSpPr>
        <p:grpSpPr>
          <a:xfrm>
            <a:off x="4060426" y="2247065"/>
            <a:ext cx="7445775" cy="3925137"/>
            <a:chOff x="0" y="0"/>
            <a:chExt cx="22770674" cy="12003860"/>
          </a:xfrm>
        </p:grpSpPr>
        <p:sp>
          <p:nvSpPr>
            <p:cNvPr id="10" name="Freeform 10"/>
            <p:cNvSpPr/>
            <p:nvPr/>
          </p:nvSpPr>
          <p:spPr>
            <a:xfrm>
              <a:off x="0" y="0"/>
              <a:ext cx="22770674" cy="12003860"/>
            </a:xfrm>
            <a:custGeom>
              <a:avLst/>
              <a:gdLst/>
              <a:ahLst/>
              <a:cxnLst/>
              <a:rect l="l" t="t" r="r" b="b"/>
              <a:pathLst>
                <a:path w="22770674" h="12003860">
                  <a:moveTo>
                    <a:pt x="0" y="0"/>
                  </a:moveTo>
                  <a:lnTo>
                    <a:pt x="0" y="12003860"/>
                  </a:lnTo>
                  <a:lnTo>
                    <a:pt x="22770674" y="12003860"/>
                  </a:lnTo>
                  <a:lnTo>
                    <a:pt x="22770674" y="0"/>
                  </a:lnTo>
                  <a:lnTo>
                    <a:pt x="0" y="0"/>
                  </a:lnTo>
                  <a:close/>
                  <a:moveTo>
                    <a:pt x="22709713" y="11942900"/>
                  </a:moveTo>
                  <a:lnTo>
                    <a:pt x="59690" y="11942900"/>
                  </a:lnTo>
                  <a:lnTo>
                    <a:pt x="59690" y="59690"/>
                  </a:lnTo>
                  <a:lnTo>
                    <a:pt x="22709713" y="59690"/>
                  </a:lnTo>
                  <a:lnTo>
                    <a:pt x="22709713" y="11942900"/>
                  </a:lnTo>
                  <a:close/>
                </a:path>
              </a:pathLst>
            </a:custGeom>
            <a:solidFill>
              <a:srgbClr val="241D27"/>
            </a:solidFill>
          </p:spPr>
        </p:sp>
      </p:grpSp>
      <p:sp>
        <p:nvSpPr>
          <p:cNvPr id="11" name="TextBox 11"/>
          <p:cNvSpPr txBox="1"/>
          <p:nvPr/>
        </p:nvSpPr>
        <p:spPr>
          <a:xfrm>
            <a:off x="4489169" y="2983223"/>
            <a:ext cx="7043243" cy="3049296"/>
          </a:xfrm>
          <a:prstGeom prst="rect">
            <a:avLst/>
          </a:prstGeom>
        </p:spPr>
        <p:txBody>
          <a:bodyPr wrap="square" lIns="0" tIns="0" rIns="0" bIns="0" rtlCol="0" anchor="t">
            <a:spAutoFit/>
          </a:bodyPr>
          <a:lstStyle/>
          <a:p>
            <a:pPr>
              <a:lnSpc>
                <a:spcPts val="3000"/>
              </a:lnSpc>
            </a:pPr>
            <a:r>
              <a:rPr lang="en-US" sz="2000" spc="20">
                <a:solidFill>
                  <a:srgbClr val="241D27"/>
                </a:solidFill>
                <a:latin typeface="Space Mono"/>
              </a:rPr>
              <a:t>Concurrency is a key feature of the Go programming language to utilize CPU processing power. </a:t>
            </a:r>
            <a:r>
              <a:rPr lang="en-US" sz="2000" spc="20" dirty="0">
                <a:solidFill>
                  <a:srgbClr val="241D27"/>
                </a:solidFill>
                <a:latin typeface="Space Mono"/>
              </a:rPr>
              <a:t>Usually other programming languages must depend on the allocation of operating system resources to run Concurrency, while Go can run Concurrency without operating system dependency. Concurrency is similar to thread, in Go, communication between goroutine is quite simple with channel, can transmit data between goroutine together by any kind of data.</a:t>
            </a:r>
          </a:p>
        </p:txBody>
      </p:sp>
      <p:sp>
        <p:nvSpPr>
          <p:cNvPr id="12" name="TextBox 12"/>
          <p:cNvSpPr txBox="1"/>
          <p:nvPr/>
        </p:nvSpPr>
        <p:spPr>
          <a:xfrm>
            <a:off x="4489169" y="2479734"/>
            <a:ext cx="7158880" cy="384721"/>
          </a:xfrm>
          <a:prstGeom prst="rect">
            <a:avLst/>
          </a:prstGeom>
        </p:spPr>
        <p:txBody>
          <a:bodyPr wrap="square" lIns="0" tIns="0" rIns="0" bIns="0" rtlCol="0" anchor="t">
            <a:spAutoFit/>
          </a:bodyPr>
          <a:lstStyle/>
          <a:p>
            <a:pPr>
              <a:lnSpc>
                <a:spcPts val="3040"/>
              </a:lnSpc>
            </a:pPr>
            <a:r>
              <a:rPr lang="en-US" sz="2533" b="1" spc="253">
                <a:solidFill>
                  <a:srgbClr val="241D27"/>
                </a:solidFill>
                <a:latin typeface="Space Mono"/>
              </a:rPr>
              <a:t>GO has Concurrency and Goroutines</a:t>
            </a:r>
          </a:p>
        </p:txBody>
      </p:sp>
      <p:pic>
        <p:nvPicPr>
          <p:cNvPr id="13" name="Picture 12">
            <a:extLst>
              <a:ext uri="{FF2B5EF4-FFF2-40B4-BE49-F238E27FC236}">
                <a16:creationId xmlns:a16="http://schemas.microsoft.com/office/drawing/2014/main" id="{8796BC9B-9992-4B63-9937-C7EC36092A21}"/>
              </a:ext>
            </a:extLst>
          </p:cNvPr>
          <p:cNvPicPr>
            <a:picLocks noChangeAspect="1"/>
          </p:cNvPicPr>
          <p:nvPr/>
        </p:nvPicPr>
        <p:blipFill>
          <a:blip r:embed="rId2"/>
          <a:stretch>
            <a:fillRect/>
          </a:stretch>
        </p:blipFill>
        <p:spPr>
          <a:xfrm>
            <a:off x="10346045" y="779365"/>
            <a:ext cx="1068457" cy="1388687"/>
          </a:xfrm>
          <a:prstGeom prst="rect">
            <a:avLst/>
          </a:prstGeom>
        </p:spPr>
      </p:pic>
      <p:cxnSp>
        <p:nvCxnSpPr>
          <p:cNvPr id="14" name="Straight Connector 13">
            <a:extLst>
              <a:ext uri="{FF2B5EF4-FFF2-40B4-BE49-F238E27FC236}">
                <a16:creationId xmlns:a16="http://schemas.microsoft.com/office/drawing/2014/main" id="{5BA1D5F6-2057-49D5-B7E1-D1B333EEB6F8}"/>
              </a:ext>
            </a:extLst>
          </p:cNvPr>
          <p:cNvCxnSpPr>
            <a:cxnSpLocks/>
          </p:cNvCxnSpPr>
          <p:nvPr/>
        </p:nvCxnSpPr>
        <p:spPr>
          <a:xfrm>
            <a:off x="10254343" y="685801"/>
            <a:ext cx="0" cy="1578196"/>
          </a:xfrm>
          <a:prstGeom prst="line">
            <a:avLst/>
          </a:prstGeom>
          <a:ln w="21590"/>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CD69BFE3-0615-4C19-9E25-7DFF9F011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677" y="2542757"/>
            <a:ext cx="3333751" cy="3333751"/>
          </a:xfrm>
          <a:prstGeom prst="rect">
            <a:avLst/>
          </a:prstGeom>
        </p:spPr>
      </p:pic>
      <p:sp>
        <p:nvSpPr>
          <p:cNvPr id="18" name="Oval 17">
            <a:extLst>
              <a:ext uri="{FF2B5EF4-FFF2-40B4-BE49-F238E27FC236}">
                <a16:creationId xmlns:a16="http://schemas.microsoft.com/office/drawing/2014/main" id="{F3E8AB4D-8546-43A9-9890-CA0CBC90111E}"/>
              </a:ext>
            </a:extLst>
          </p:cNvPr>
          <p:cNvSpPr/>
          <p:nvPr/>
        </p:nvSpPr>
        <p:spPr>
          <a:xfrm rot="21320914">
            <a:off x="1159714" y="4720185"/>
            <a:ext cx="917671" cy="105268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AA77910-E696-44CD-95AE-F7D216310D2F}"/>
              </a:ext>
            </a:extLst>
          </p:cNvPr>
          <p:cNvSpPr/>
          <p:nvPr/>
        </p:nvSpPr>
        <p:spPr>
          <a:xfrm>
            <a:off x="2690369" y="4721623"/>
            <a:ext cx="1000015" cy="9372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Heap</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351441" y="233464"/>
            <a:ext cx="11714203" cy="6391072"/>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1C2120"/>
            </a:solidFill>
          </p:spPr>
        </p:sp>
      </p:grpSp>
      <p:grpSp>
        <p:nvGrpSpPr>
          <p:cNvPr id="4" name="Group 4"/>
          <p:cNvGrpSpPr/>
          <p:nvPr/>
        </p:nvGrpSpPr>
        <p:grpSpPr>
          <a:xfrm>
            <a:off x="6207833" y="233464"/>
            <a:ext cx="5851876" cy="6391072"/>
            <a:chOff x="0" y="0"/>
            <a:chExt cx="6163614" cy="6731534"/>
          </a:xfrm>
        </p:grpSpPr>
        <p:sp>
          <p:nvSpPr>
            <p:cNvPr id="5" name="Freeform 5"/>
            <p:cNvSpPr/>
            <p:nvPr/>
          </p:nvSpPr>
          <p:spPr>
            <a:xfrm>
              <a:off x="0" y="0"/>
              <a:ext cx="6163614" cy="6731534"/>
            </a:xfrm>
            <a:custGeom>
              <a:avLst/>
              <a:gdLst/>
              <a:ahLst/>
              <a:cxnLst/>
              <a:rect l="l" t="t" r="r" b="b"/>
              <a:pathLst>
                <a:path w="6163614" h="6731534">
                  <a:moveTo>
                    <a:pt x="0" y="0"/>
                  </a:moveTo>
                  <a:lnTo>
                    <a:pt x="0" y="6731534"/>
                  </a:lnTo>
                  <a:lnTo>
                    <a:pt x="6163614" y="6731534"/>
                  </a:lnTo>
                  <a:lnTo>
                    <a:pt x="6163614" y="0"/>
                  </a:lnTo>
                  <a:lnTo>
                    <a:pt x="0" y="0"/>
                  </a:lnTo>
                  <a:close/>
                  <a:moveTo>
                    <a:pt x="6102654" y="6670573"/>
                  </a:moveTo>
                  <a:lnTo>
                    <a:pt x="59690" y="6670573"/>
                  </a:lnTo>
                  <a:lnTo>
                    <a:pt x="59690" y="59690"/>
                  </a:lnTo>
                  <a:lnTo>
                    <a:pt x="6102654" y="59690"/>
                  </a:lnTo>
                  <a:lnTo>
                    <a:pt x="6102654" y="6670573"/>
                  </a:lnTo>
                  <a:close/>
                </a:path>
              </a:pathLst>
            </a:custGeom>
            <a:solidFill>
              <a:srgbClr val="1C2120"/>
            </a:solidFill>
          </p:spPr>
        </p:sp>
      </p:grpSp>
      <p:grpSp>
        <p:nvGrpSpPr>
          <p:cNvPr id="6" name="Group 6"/>
          <p:cNvGrpSpPr/>
          <p:nvPr/>
        </p:nvGrpSpPr>
        <p:grpSpPr>
          <a:xfrm>
            <a:off x="906994" y="1495534"/>
            <a:ext cx="4749801" cy="4023868"/>
            <a:chOff x="0" y="295241"/>
            <a:chExt cx="9499601" cy="8047736"/>
          </a:xfrm>
        </p:grpSpPr>
        <p:sp>
          <p:nvSpPr>
            <p:cNvPr id="7" name="TextBox 7"/>
            <p:cNvSpPr txBox="1"/>
            <p:nvPr/>
          </p:nvSpPr>
          <p:spPr>
            <a:xfrm>
              <a:off x="304048" y="295241"/>
              <a:ext cx="8882475" cy="682238"/>
            </a:xfrm>
            <a:prstGeom prst="rect">
              <a:avLst/>
            </a:prstGeom>
          </p:spPr>
          <p:txBody>
            <a:bodyPr lIns="0" tIns="0" rIns="0" bIns="0" rtlCol="0" anchor="t">
              <a:spAutoFit/>
            </a:bodyPr>
            <a:lstStyle/>
            <a:p>
              <a:pPr algn="ctr" defTabSz="609615">
                <a:lnSpc>
                  <a:spcPts val="2788"/>
                </a:lnSpc>
              </a:pPr>
              <a:r>
                <a:rPr lang="en-US" sz="2267" b="1" spc="113">
                  <a:solidFill>
                    <a:srgbClr val="1C2120"/>
                  </a:solidFill>
                  <a:latin typeface="Montserrat"/>
                </a:rPr>
                <a:t>JAVA</a:t>
              </a:r>
            </a:p>
          </p:txBody>
        </p:sp>
        <p:sp>
          <p:nvSpPr>
            <p:cNvPr id="8" name="TextBox 8"/>
            <p:cNvSpPr txBox="1"/>
            <p:nvPr/>
          </p:nvSpPr>
          <p:spPr>
            <a:xfrm>
              <a:off x="308566" y="2389809"/>
              <a:ext cx="8882475" cy="5953168"/>
            </a:xfrm>
            <a:prstGeom prst="rect">
              <a:avLst/>
            </a:prstGeom>
          </p:spPr>
          <p:txBody>
            <a:bodyPr lIns="0" tIns="0" rIns="0" bIns="0" rtlCol="0" anchor="t">
              <a:spAutoFit/>
            </a:bodyPr>
            <a:lstStyle/>
            <a:p>
              <a:pPr algn="ctr" defTabSz="609615">
                <a:lnSpc>
                  <a:spcPts val="2613"/>
                </a:lnSpc>
              </a:pPr>
              <a:r>
                <a:rPr lang="en-US" sz="1867" spc="75" dirty="0">
                  <a:solidFill>
                    <a:srgbClr val="1C2120"/>
                  </a:solidFill>
                  <a:latin typeface="Montserrat Light"/>
                </a:rPr>
                <a:t>If a Java Thread is created, it uses approximately 1MB of Heap memory, if you create 1000 Thread like that, they will create a heap pressure that will cause the system to be turned off because of a memory shortage. On the other hand, it is difficult to communicate between two or more Thread.</a:t>
              </a:r>
            </a:p>
          </p:txBody>
        </p:sp>
        <p:sp>
          <p:nvSpPr>
            <p:cNvPr id="9" name="AutoShape 9"/>
            <p:cNvSpPr/>
            <p:nvPr/>
          </p:nvSpPr>
          <p:spPr>
            <a:xfrm>
              <a:off x="0" y="1534795"/>
              <a:ext cx="9499601" cy="127001"/>
            </a:xfrm>
            <a:prstGeom prst="rect">
              <a:avLst/>
            </a:prstGeom>
            <a:solidFill>
              <a:srgbClr val="1C2120"/>
            </a:solidFill>
          </p:spPr>
        </p:sp>
      </p:grpSp>
      <p:grpSp>
        <p:nvGrpSpPr>
          <p:cNvPr id="10" name="Group 10"/>
          <p:cNvGrpSpPr/>
          <p:nvPr/>
        </p:nvGrpSpPr>
        <p:grpSpPr>
          <a:xfrm>
            <a:off x="6758870" y="1495534"/>
            <a:ext cx="4749801" cy="3690444"/>
            <a:chOff x="0" y="295239"/>
            <a:chExt cx="9499601" cy="7380892"/>
          </a:xfrm>
        </p:grpSpPr>
        <p:sp>
          <p:nvSpPr>
            <p:cNvPr id="11" name="TextBox 11"/>
            <p:cNvSpPr txBox="1"/>
            <p:nvPr/>
          </p:nvSpPr>
          <p:spPr>
            <a:xfrm>
              <a:off x="308566" y="295239"/>
              <a:ext cx="8882475" cy="682238"/>
            </a:xfrm>
            <a:prstGeom prst="rect">
              <a:avLst/>
            </a:prstGeom>
          </p:spPr>
          <p:txBody>
            <a:bodyPr lIns="0" tIns="0" rIns="0" bIns="0" rtlCol="0" anchor="t">
              <a:spAutoFit/>
            </a:bodyPr>
            <a:lstStyle/>
            <a:p>
              <a:pPr algn="ctr" defTabSz="609615">
                <a:lnSpc>
                  <a:spcPts val="2788"/>
                </a:lnSpc>
              </a:pPr>
              <a:r>
                <a:rPr lang="en-US" sz="2267" b="1" spc="113">
                  <a:solidFill>
                    <a:srgbClr val="1C2120"/>
                  </a:solidFill>
                  <a:latin typeface="Montserrat"/>
                </a:rPr>
                <a:t>GOLANG</a:t>
              </a:r>
            </a:p>
          </p:txBody>
        </p:sp>
        <p:sp>
          <p:nvSpPr>
            <p:cNvPr id="12" name="TextBox 12"/>
            <p:cNvSpPr txBox="1"/>
            <p:nvPr/>
          </p:nvSpPr>
          <p:spPr>
            <a:xfrm>
              <a:off x="308566" y="2389810"/>
              <a:ext cx="8882475" cy="5286321"/>
            </a:xfrm>
            <a:prstGeom prst="rect">
              <a:avLst/>
            </a:prstGeom>
          </p:spPr>
          <p:txBody>
            <a:bodyPr lIns="0" tIns="0" rIns="0" bIns="0" rtlCol="0" anchor="t">
              <a:spAutoFit/>
            </a:bodyPr>
            <a:lstStyle/>
            <a:p>
              <a:pPr algn="ctr" defTabSz="609615">
                <a:lnSpc>
                  <a:spcPts val="2613"/>
                </a:lnSpc>
              </a:pPr>
              <a:r>
                <a:rPr lang="en-US" sz="1867" spc="75">
                  <a:solidFill>
                    <a:srgbClr val="1C2120"/>
                  </a:solidFill>
                  <a:latin typeface="Montserrat Light"/>
                </a:rPr>
                <a:t>But with GO is different, when using multi-core processors is feasible, Goroutines can completely replace Thread. Each goroutines only uses 2KB of memory from the heap, so you can create millions of goroutines at any time.</a:t>
              </a:r>
            </a:p>
          </p:txBody>
        </p:sp>
        <p:sp>
          <p:nvSpPr>
            <p:cNvPr id="13" name="AutoShape 13"/>
            <p:cNvSpPr/>
            <p:nvPr/>
          </p:nvSpPr>
          <p:spPr>
            <a:xfrm>
              <a:off x="0" y="1534795"/>
              <a:ext cx="9499601" cy="127001"/>
            </a:xfrm>
            <a:prstGeom prst="rect">
              <a:avLst/>
            </a:prstGeom>
            <a:solidFill>
              <a:srgbClr val="1C2120"/>
            </a:solidFill>
          </p:spPr>
        </p:sp>
      </p:grpSp>
      <p:grpSp>
        <p:nvGrpSpPr>
          <p:cNvPr id="14" name="Group 10">
            <a:extLst>
              <a:ext uri="{FF2B5EF4-FFF2-40B4-BE49-F238E27FC236}">
                <a16:creationId xmlns:a16="http://schemas.microsoft.com/office/drawing/2014/main" id="{432E8EBA-2279-4CAF-BF5B-4F0C4883EC05}"/>
              </a:ext>
            </a:extLst>
          </p:cNvPr>
          <p:cNvGrpSpPr/>
          <p:nvPr/>
        </p:nvGrpSpPr>
        <p:grpSpPr>
          <a:xfrm>
            <a:off x="1827485" y="253730"/>
            <a:ext cx="8748824" cy="804898"/>
            <a:chOff x="0" y="0"/>
            <a:chExt cx="17497649" cy="3068560"/>
          </a:xfrm>
        </p:grpSpPr>
        <p:sp>
          <p:nvSpPr>
            <p:cNvPr id="15" name="AutoShape 11">
              <a:extLst>
                <a:ext uri="{FF2B5EF4-FFF2-40B4-BE49-F238E27FC236}">
                  <a16:creationId xmlns:a16="http://schemas.microsoft.com/office/drawing/2014/main" id="{E3DFAD38-E1EC-4421-9C5A-AAF2318C8E09}"/>
                </a:ext>
              </a:extLst>
            </p:cNvPr>
            <p:cNvSpPr/>
            <p:nvPr/>
          </p:nvSpPr>
          <p:spPr>
            <a:xfrm>
              <a:off x="0" y="0"/>
              <a:ext cx="17497649" cy="3068560"/>
            </a:xfrm>
            <a:prstGeom prst="rect">
              <a:avLst/>
            </a:prstGeom>
            <a:solidFill>
              <a:srgbClr val="111B1E"/>
            </a:solidFill>
          </p:spPr>
          <p:txBody>
            <a:bodyPr/>
            <a:lstStyle/>
            <a:p>
              <a:endParaRPr lang="en-US" sz="1200"/>
            </a:p>
          </p:txBody>
        </p:sp>
        <p:sp>
          <p:nvSpPr>
            <p:cNvPr id="16" name="TextBox 12">
              <a:extLst>
                <a:ext uri="{FF2B5EF4-FFF2-40B4-BE49-F238E27FC236}">
                  <a16:creationId xmlns:a16="http://schemas.microsoft.com/office/drawing/2014/main" id="{C4FC54FB-3670-4A5C-8C9A-AFDB2F09194D}"/>
                </a:ext>
              </a:extLst>
            </p:cNvPr>
            <p:cNvSpPr txBox="1"/>
            <p:nvPr/>
          </p:nvSpPr>
          <p:spPr>
            <a:xfrm>
              <a:off x="1535140" y="1599343"/>
              <a:ext cx="14453943" cy="1426117"/>
            </a:xfrm>
            <a:prstGeom prst="rect">
              <a:avLst/>
            </a:prstGeom>
          </p:spPr>
          <p:txBody>
            <a:bodyPr lIns="0" tIns="0" rIns="0" bIns="0" rtlCol="0" anchor="t">
              <a:spAutoFit/>
            </a:bodyPr>
            <a:lstStyle/>
            <a:p>
              <a:pPr algn="ctr">
                <a:lnSpc>
                  <a:spcPts val="2239"/>
                </a:lnSpc>
              </a:pPr>
              <a:r>
                <a:rPr lang="en-US" sz="4800" spc="95">
                  <a:solidFill>
                    <a:srgbClr val="FFFFFF"/>
                  </a:solidFill>
                  <a:latin typeface="Cormorant Garamond Bold"/>
                </a:rPr>
                <a:t>More about Goroutine</a:t>
              </a:r>
            </a:p>
          </p:txBody>
        </p:sp>
      </p:grpSp>
      <p:pic>
        <p:nvPicPr>
          <p:cNvPr id="22" name="Graphic 21">
            <a:extLst>
              <a:ext uri="{FF2B5EF4-FFF2-40B4-BE49-F238E27FC236}">
                <a16:creationId xmlns:a16="http://schemas.microsoft.com/office/drawing/2014/main" id="{B9BF6AEA-CACC-43E4-BE7F-C7ECD1BFE3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75229" y="4889939"/>
            <a:ext cx="1510992" cy="151099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238900" y="233464"/>
            <a:ext cx="11714203" cy="6391072"/>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1C2120"/>
            </a:solidFill>
          </p:spPr>
        </p:sp>
      </p:grpSp>
      <p:sp>
        <p:nvSpPr>
          <p:cNvPr id="4" name="TextBox 4"/>
          <p:cNvSpPr txBox="1"/>
          <p:nvPr/>
        </p:nvSpPr>
        <p:spPr>
          <a:xfrm>
            <a:off x="2021182" y="967476"/>
            <a:ext cx="8149639" cy="683457"/>
          </a:xfrm>
          <a:prstGeom prst="rect">
            <a:avLst/>
          </a:prstGeom>
        </p:spPr>
        <p:txBody>
          <a:bodyPr lIns="0" tIns="0" rIns="0" bIns="0" rtlCol="0" anchor="t">
            <a:spAutoFit/>
          </a:bodyPr>
          <a:lstStyle/>
          <a:p>
            <a:pPr algn="ctr" defTabSz="609615">
              <a:lnSpc>
                <a:spcPts val="5719"/>
              </a:lnSpc>
            </a:pPr>
            <a:r>
              <a:rPr lang="en-US" sz="4267" b="1" spc="85">
                <a:solidFill>
                  <a:srgbClr val="1C2120"/>
                </a:solidFill>
                <a:latin typeface="Montserrat"/>
              </a:rPr>
              <a:t>Advantages of Goroutine</a:t>
            </a:r>
          </a:p>
        </p:txBody>
      </p:sp>
      <p:sp>
        <p:nvSpPr>
          <p:cNvPr id="5" name="AutoShape 5"/>
          <p:cNvSpPr/>
          <p:nvPr/>
        </p:nvSpPr>
        <p:spPr>
          <a:xfrm>
            <a:off x="685800" y="2135619"/>
            <a:ext cx="10820400" cy="60512"/>
          </a:xfrm>
          <a:prstGeom prst="rect">
            <a:avLst/>
          </a:prstGeom>
          <a:solidFill>
            <a:srgbClr val="1C2120"/>
          </a:solidFill>
        </p:spPr>
      </p:sp>
      <p:sp>
        <p:nvSpPr>
          <p:cNvPr id="7" name="TextBox 7"/>
          <p:cNvSpPr txBox="1"/>
          <p:nvPr/>
        </p:nvSpPr>
        <p:spPr>
          <a:xfrm>
            <a:off x="1339174" y="2858969"/>
            <a:ext cx="4439548" cy="901272"/>
          </a:xfrm>
          <a:prstGeom prst="rect">
            <a:avLst/>
          </a:prstGeom>
        </p:spPr>
        <p:txBody>
          <a:bodyPr lIns="0" tIns="0" rIns="0" bIns="0" rtlCol="0" anchor="t">
            <a:spAutoFit/>
          </a:bodyPr>
          <a:lstStyle/>
          <a:p>
            <a:pPr defTabSz="609615">
              <a:lnSpc>
                <a:spcPts val="2427"/>
              </a:lnSpc>
            </a:pPr>
            <a:r>
              <a:rPr lang="en-US" sz="1733" spc="17">
                <a:solidFill>
                  <a:srgbClr val="1C2120"/>
                </a:solidFill>
                <a:latin typeface="Montserrat Light"/>
              </a:rPr>
              <a:t>Goroutines use memory flexibly for segmented stack, which will increase memory when needed.</a:t>
            </a:r>
          </a:p>
        </p:txBody>
      </p:sp>
      <p:sp>
        <p:nvSpPr>
          <p:cNvPr id="9" name="AutoShape 9"/>
          <p:cNvSpPr/>
          <p:nvPr/>
        </p:nvSpPr>
        <p:spPr>
          <a:xfrm>
            <a:off x="685802" y="2935708"/>
            <a:ext cx="252551" cy="287897"/>
          </a:xfrm>
          <a:prstGeom prst="rect">
            <a:avLst/>
          </a:prstGeom>
          <a:solidFill>
            <a:srgbClr val="1C2120"/>
          </a:solidFill>
        </p:spPr>
      </p:sp>
      <p:sp>
        <p:nvSpPr>
          <p:cNvPr id="11" name="TextBox 11"/>
          <p:cNvSpPr txBox="1"/>
          <p:nvPr/>
        </p:nvSpPr>
        <p:spPr>
          <a:xfrm>
            <a:off x="1385251" y="4402485"/>
            <a:ext cx="4439548" cy="593496"/>
          </a:xfrm>
          <a:prstGeom prst="rect">
            <a:avLst/>
          </a:prstGeom>
        </p:spPr>
        <p:txBody>
          <a:bodyPr lIns="0" tIns="0" rIns="0" bIns="0" rtlCol="0" anchor="t">
            <a:spAutoFit/>
          </a:bodyPr>
          <a:lstStyle/>
          <a:p>
            <a:pPr defTabSz="609615">
              <a:lnSpc>
                <a:spcPts val="2427"/>
              </a:lnSpc>
            </a:pPr>
            <a:r>
              <a:rPr lang="en-US" sz="1733" spc="17">
                <a:solidFill>
                  <a:srgbClr val="1C2120"/>
                </a:solidFill>
                <a:latin typeface="Montserrat Light"/>
              </a:rPr>
              <a:t>The boot time of Goroutines is faster than Thread.</a:t>
            </a:r>
          </a:p>
        </p:txBody>
      </p:sp>
      <p:sp>
        <p:nvSpPr>
          <p:cNvPr id="13" name="AutoShape 13"/>
          <p:cNvSpPr/>
          <p:nvPr/>
        </p:nvSpPr>
        <p:spPr>
          <a:xfrm>
            <a:off x="685802" y="4446357"/>
            <a:ext cx="252551" cy="287897"/>
          </a:xfrm>
          <a:prstGeom prst="rect">
            <a:avLst/>
          </a:prstGeom>
          <a:solidFill>
            <a:srgbClr val="1C2120"/>
          </a:solidFill>
        </p:spPr>
      </p:sp>
      <p:sp>
        <p:nvSpPr>
          <p:cNvPr id="15" name="TextBox 15"/>
          <p:cNvSpPr txBox="1"/>
          <p:nvPr/>
        </p:nvSpPr>
        <p:spPr>
          <a:xfrm>
            <a:off x="7034657" y="2883585"/>
            <a:ext cx="4439548" cy="593496"/>
          </a:xfrm>
          <a:prstGeom prst="rect">
            <a:avLst/>
          </a:prstGeom>
        </p:spPr>
        <p:txBody>
          <a:bodyPr lIns="0" tIns="0" rIns="0" bIns="0" rtlCol="0" anchor="t">
            <a:spAutoFit/>
          </a:bodyPr>
          <a:lstStyle/>
          <a:p>
            <a:pPr defTabSz="609615">
              <a:lnSpc>
                <a:spcPts val="2427"/>
              </a:lnSpc>
            </a:pPr>
            <a:r>
              <a:rPr lang="en-US" sz="1733" spc="17">
                <a:solidFill>
                  <a:srgbClr val="1C2120"/>
                </a:solidFill>
                <a:latin typeface="Montserrat Light"/>
              </a:rPr>
              <a:t>Communicate between Goroutines using channel is extremely safe.</a:t>
            </a:r>
          </a:p>
        </p:txBody>
      </p:sp>
      <p:sp>
        <p:nvSpPr>
          <p:cNvPr id="17" name="AutoShape 17"/>
          <p:cNvSpPr/>
          <p:nvPr/>
        </p:nvSpPr>
        <p:spPr>
          <a:xfrm>
            <a:off x="6369157" y="2935708"/>
            <a:ext cx="252551" cy="287897"/>
          </a:xfrm>
          <a:prstGeom prst="rect">
            <a:avLst/>
          </a:prstGeom>
          <a:solidFill>
            <a:srgbClr val="1C2120"/>
          </a:solidFill>
        </p:spPr>
      </p:sp>
      <p:sp>
        <p:nvSpPr>
          <p:cNvPr id="19" name="TextBox 19"/>
          <p:cNvSpPr txBox="1"/>
          <p:nvPr/>
        </p:nvSpPr>
        <p:spPr>
          <a:xfrm>
            <a:off x="7034657" y="4346216"/>
            <a:ext cx="4439548" cy="1209049"/>
          </a:xfrm>
          <a:prstGeom prst="rect">
            <a:avLst/>
          </a:prstGeom>
        </p:spPr>
        <p:txBody>
          <a:bodyPr lIns="0" tIns="0" rIns="0" bIns="0" rtlCol="0" anchor="t">
            <a:spAutoFit/>
          </a:bodyPr>
          <a:lstStyle/>
          <a:p>
            <a:pPr defTabSz="609615">
              <a:lnSpc>
                <a:spcPts val="2427"/>
              </a:lnSpc>
            </a:pPr>
            <a:r>
              <a:rPr lang="en-US" sz="1733" spc="17">
                <a:solidFill>
                  <a:srgbClr val="1C2120"/>
                </a:solidFill>
                <a:latin typeface="Montserrat Light"/>
              </a:rPr>
              <a:t>Goroutines and OS threads do not exist 1: 1. Each Gorountine can run multiple threads at the same time, they can be combined into OS threads.</a:t>
            </a:r>
          </a:p>
        </p:txBody>
      </p:sp>
      <p:sp>
        <p:nvSpPr>
          <p:cNvPr id="21" name="AutoShape 21"/>
          <p:cNvSpPr/>
          <p:nvPr/>
        </p:nvSpPr>
        <p:spPr>
          <a:xfrm>
            <a:off x="6367205" y="4446357"/>
            <a:ext cx="252551" cy="287897"/>
          </a:xfrm>
          <a:prstGeom prst="rect">
            <a:avLst/>
          </a:prstGeom>
          <a:solidFill>
            <a:srgbClr val="1C2120"/>
          </a:solidFill>
        </p:spPr>
      </p:sp>
      <p:grpSp>
        <p:nvGrpSpPr>
          <p:cNvPr id="22" name="Group 22"/>
          <p:cNvGrpSpPr/>
          <p:nvPr/>
        </p:nvGrpSpPr>
        <p:grpSpPr>
          <a:xfrm>
            <a:off x="270896" y="5929466"/>
            <a:ext cx="11650208" cy="695071"/>
            <a:chOff x="0" y="0"/>
            <a:chExt cx="23300416" cy="1390142"/>
          </a:xfrm>
        </p:grpSpPr>
        <p:sp>
          <p:nvSpPr>
            <p:cNvPr id="23" name="AutoShape 23"/>
            <p:cNvSpPr/>
            <p:nvPr/>
          </p:nvSpPr>
          <p:spPr>
            <a:xfrm>
              <a:off x="0" y="0"/>
              <a:ext cx="23300416" cy="1390142"/>
            </a:xfrm>
            <a:prstGeom prst="rect">
              <a:avLst/>
            </a:prstGeom>
            <a:solidFill>
              <a:srgbClr val="1C2120"/>
            </a:solidFill>
          </p:spPr>
        </p:sp>
        <p:sp>
          <p:nvSpPr>
            <p:cNvPr id="24" name="TextBox 24"/>
            <p:cNvSpPr txBox="1"/>
            <p:nvPr/>
          </p:nvSpPr>
          <p:spPr>
            <a:xfrm>
              <a:off x="1083864" y="418212"/>
              <a:ext cx="21322752" cy="524502"/>
            </a:xfrm>
            <a:prstGeom prst="rect">
              <a:avLst/>
            </a:prstGeom>
          </p:spPr>
          <p:txBody>
            <a:bodyPr lIns="0" tIns="0" rIns="0" bIns="0" rtlCol="0" anchor="t">
              <a:spAutoFit/>
            </a:bodyPr>
            <a:lstStyle/>
            <a:p>
              <a:pPr algn="r" defTabSz="609615">
                <a:lnSpc>
                  <a:spcPts val="2239"/>
                </a:lnSpc>
              </a:pPr>
              <a:r>
                <a:rPr lang="en-US" sz="1600" spc="128">
                  <a:solidFill>
                    <a:srgbClr val="F2EFEB"/>
                  </a:solidFill>
                  <a:latin typeface="Montserrat Light"/>
                </a:rPr>
                <a:t>GO programming language</a:t>
              </a:r>
            </a:p>
          </p:txBody>
        </p:sp>
      </p:grpSp>
      <p:pic>
        <p:nvPicPr>
          <p:cNvPr id="25" name="Graphic 24">
            <a:extLst>
              <a:ext uri="{FF2B5EF4-FFF2-40B4-BE49-F238E27FC236}">
                <a16:creationId xmlns:a16="http://schemas.microsoft.com/office/drawing/2014/main" id="{B33E82B5-C75D-4188-989C-58FF72C56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0112" y="447097"/>
            <a:ext cx="1510992" cy="151099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D67546C-118B-4334-AE37-F6FF40496212}"/>
              </a:ext>
            </a:extLst>
          </p:cNvPr>
          <p:cNvGraphicFramePr>
            <a:graphicFrameLocks noGrp="1"/>
          </p:cNvGraphicFramePr>
          <p:nvPr>
            <p:extLst>
              <p:ext uri="{D42A27DB-BD31-4B8C-83A1-F6EECF244321}">
                <p14:modId xmlns:p14="http://schemas.microsoft.com/office/powerpoint/2010/main" val="1313382238"/>
              </p:ext>
            </p:extLst>
          </p:nvPr>
        </p:nvGraphicFramePr>
        <p:xfrm>
          <a:off x="1461224" y="643467"/>
          <a:ext cx="9269552" cy="5522433"/>
        </p:xfrm>
        <a:graphic>
          <a:graphicData uri="http://schemas.openxmlformats.org/drawingml/2006/table">
            <a:tbl>
              <a:tblPr firstRow="1" bandRow="1">
                <a:noFill/>
              </a:tblPr>
              <a:tblGrid>
                <a:gridCol w="4634776">
                  <a:extLst>
                    <a:ext uri="{9D8B030D-6E8A-4147-A177-3AD203B41FA5}">
                      <a16:colId xmlns:a16="http://schemas.microsoft.com/office/drawing/2014/main" val="3642608158"/>
                    </a:ext>
                  </a:extLst>
                </a:gridCol>
                <a:gridCol w="4634776">
                  <a:extLst>
                    <a:ext uri="{9D8B030D-6E8A-4147-A177-3AD203B41FA5}">
                      <a16:colId xmlns:a16="http://schemas.microsoft.com/office/drawing/2014/main" val="4174906559"/>
                    </a:ext>
                  </a:extLst>
                </a:gridCol>
              </a:tblGrid>
              <a:tr h="580699">
                <a:tc>
                  <a:txBody>
                    <a:bodyPr/>
                    <a:lstStyle/>
                    <a:p>
                      <a:pPr algn="l" fontAlgn="base"/>
                      <a:r>
                        <a:rPr lang="en-IN" sz="1900" b="0">
                          <a:solidFill>
                            <a:schemeClr val="tx1">
                              <a:lumMod val="75000"/>
                              <a:lumOff val="25000"/>
                            </a:schemeClr>
                          </a:solidFill>
                          <a:effectLst/>
                        </a:rPr>
                        <a:t>Goroutine</a:t>
                      </a:r>
                    </a:p>
                  </a:txBody>
                  <a:tcPr marL="226835" marR="136101" marT="136101" marB="136101" anchor="ctr">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algn="l" fontAlgn="base"/>
                      <a:r>
                        <a:rPr lang="en-IN" sz="1900" b="0">
                          <a:solidFill>
                            <a:schemeClr val="tx1">
                              <a:lumMod val="75000"/>
                              <a:lumOff val="25000"/>
                            </a:schemeClr>
                          </a:solidFill>
                          <a:effectLst/>
                        </a:rPr>
                        <a:t>Thread</a:t>
                      </a:r>
                    </a:p>
                  </a:txBody>
                  <a:tcPr marL="226835" marR="136101" marT="136101" marB="136101" anchor="ctr">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2281318383"/>
                  </a:ext>
                </a:extLst>
              </a:tr>
              <a:tr h="483915">
                <a:tc>
                  <a:txBody>
                    <a:bodyPr/>
                    <a:lstStyle/>
                    <a:p>
                      <a:pPr algn="l" fontAlgn="base"/>
                      <a:r>
                        <a:rPr lang="en-US" sz="1500" b="0" dirty="0">
                          <a:solidFill>
                            <a:schemeClr val="tx1">
                              <a:lumMod val="75000"/>
                              <a:lumOff val="25000"/>
                            </a:schemeClr>
                          </a:solidFill>
                          <a:effectLst/>
                        </a:rPr>
                        <a:t>Goroutines are managed by the go runtime.</a:t>
                      </a:r>
                    </a:p>
                  </a:txBody>
                  <a:tcPr marL="226835" marR="117955" marT="117955" marB="117955" anchor="ctr">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algn="l" fontAlgn="base"/>
                      <a:r>
                        <a:rPr lang="en-US" sz="1500" b="0">
                          <a:solidFill>
                            <a:schemeClr val="tx1">
                              <a:lumMod val="75000"/>
                              <a:lumOff val="25000"/>
                            </a:schemeClr>
                          </a:solidFill>
                          <a:effectLst/>
                        </a:rPr>
                        <a:t>Operating system threads are managed by kernal.</a:t>
                      </a:r>
                    </a:p>
                  </a:txBody>
                  <a:tcPr marL="226835" marR="117955" marT="117955" marB="117955" anchor="ctr">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425653121"/>
                  </a:ext>
                </a:extLst>
              </a:tr>
              <a:tr h="483915">
                <a:tc>
                  <a:txBody>
                    <a:bodyPr/>
                    <a:lstStyle/>
                    <a:p>
                      <a:pPr algn="l" fontAlgn="base"/>
                      <a:r>
                        <a:rPr lang="en-US" sz="1500" b="0">
                          <a:solidFill>
                            <a:schemeClr val="tx1">
                              <a:lumMod val="75000"/>
                              <a:lumOff val="25000"/>
                            </a:schemeClr>
                          </a:solidFill>
                          <a:effectLst/>
                        </a:rPr>
                        <a:t>Goroutine are not hardware dependent.</a:t>
                      </a:r>
                    </a:p>
                  </a:txBody>
                  <a:tcPr marL="226835" marR="117955" marT="117955" marB="117955"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l" fontAlgn="base"/>
                      <a:r>
                        <a:rPr lang="en-IN" sz="1500" b="0">
                          <a:solidFill>
                            <a:schemeClr val="tx1">
                              <a:lumMod val="75000"/>
                              <a:lumOff val="25000"/>
                            </a:schemeClr>
                          </a:solidFill>
                          <a:effectLst/>
                        </a:rPr>
                        <a:t>Threads are hardware dependent.</a:t>
                      </a:r>
                    </a:p>
                  </a:txBody>
                  <a:tcPr marL="226835" marR="117955" marT="117955" marB="117955"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847313482"/>
                  </a:ext>
                </a:extLst>
              </a:tr>
              <a:tr h="695627">
                <a:tc>
                  <a:txBody>
                    <a:bodyPr/>
                    <a:lstStyle/>
                    <a:p>
                      <a:pPr algn="l" fontAlgn="base"/>
                      <a:r>
                        <a:rPr lang="en-US" sz="1500" b="0">
                          <a:solidFill>
                            <a:schemeClr val="tx1">
                              <a:lumMod val="75000"/>
                              <a:lumOff val="25000"/>
                            </a:schemeClr>
                          </a:solidFill>
                          <a:effectLst/>
                        </a:rPr>
                        <a:t>Goroutines have easy communication medium known as channel.</a:t>
                      </a:r>
                    </a:p>
                  </a:txBody>
                  <a:tcPr marL="226835" marR="117955" marT="117955" marB="117955"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l" fontAlgn="base"/>
                      <a:r>
                        <a:rPr lang="en-US" sz="1500" b="0">
                          <a:solidFill>
                            <a:schemeClr val="tx1">
                              <a:lumMod val="75000"/>
                              <a:lumOff val="25000"/>
                            </a:schemeClr>
                          </a:solidFill>
                          <a:effectLst/>
                        </a:rPr>
                        <a:t>Thread does not have easy communication medium.</a:t>
                      </a:r>
                    </a:p>
                  </a:txBody>
                  <a:tcPr marL="226835" marR="117955" marT="117955" marB="117955"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389699166"/>
                  </a:ext>
                </a:extLst>
              </a:tr>
              <a:tr h="695627">
                <a:tc>
                  <a:txBody>
                    <a:bodyPr/>
                    <a:lstStyle/>
                    <a:p>
                      <a:pPr algn="l" fontAlgn="base"/>
                      <a:r>
                        <a:rPr lang="en-US" sz="1500" b="0">
                          <a:solidFill>
                            <a:schemeClr val="tx1">
                              <a:lumMod val="75000"/>
                              <a:lumOff val="25000"/>
                            </a:schemeClr>
                          </a:solidFill>
                          <a:effectLst/>
                        </a:rPr>
                        <a:t>Due to the presence of channel one goroutine can communicate with other goroutine with low latency.</a:t>
                      </a:r>
                    </a:p>
                  </a:txBody>
                  <a:tcPr marL="226835" marR="117955" marT="117955" marB="117955"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l" fontAlgn="base"/>
                      <a:r>
                        <a:rPr lang="en-US" sz="1500" b="0">
                          <a:solidFill>
                            <a:schemeClr val="tx1">
                              <a:lumMod val="75000"/>
                              <a:lumOff val="25000"/>
                            </a:schemeClr>
                          </a:solidFill>
                          <a:effectLst/>
                        </a:rPr>
                        <a:t>Due to lack of easy communication medium inter-threads communicate takes place with high latency.</a:t>
                      </a:r>
                    </a:p>
                  </a:txBody>
                  <a:tcPr marL="226835" marR="117955" marT="117955" marB="117955"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740082691"/>
                  </a:ext>
                </a:extLst>
              </a:tr>
              <a:tr h="695627">
                <a:tc>
                  <a:txBody>
                    <a:bodyPr/>
                    <a:lstStyle/>
                    <a:p>
                      <a:pPr algn="l" fontAlgn="base"/>
                      <a:r>
                        <a:rPr lang="en-US" sz="1500" b="0">
                          <a:solidFill>
                            <a:schemeClr val="tx1">
                              <a:lumMod val="75000"/>
                              <a:lumOff val="25000"/>
                            </a:schemeClr>
                          </a:solidFill>
                          <a:effectLst/>
                        </a:rPr>
                        <a:t>Goroutine does not have ID because go does not have Thread Local Storage.</a:t>
                      </a:r>
                    </a:p>
                  </a:txBody>
                  <a:tcPr marL="226835" marR="117955" marT="117955" marB="117955"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l" fontAlgn="base"/>
                      <a:r>
                        <a:rPr lang="en-US" sz="1500" b="0">
                          <a:solidFill>
                            <a:schemeClr val="tx1">
                              <a:lumMod val="75000"/>
                              <a:lumOff val="25000"/>
                            </a:schemeClr>
                          </a:solidFill>
                          <a:effectLst/>
                        </a:rPr>
                        <a:t>Threads have their own unique ID because they have Thread Local Storage.</a:t>
                      </a:r>
                    </a:p>
                  </a:txBody>
                  <a:tcPr marL="226835" marR="117955" marT="117955" marB="117955"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4030176120"/>
                  </a:ext>
                </a:extLst>
              </a:tr>
              <a:tr h="483915">
                <a:tc>
                  <a:txBody>
                    <a:bodyPr/>
                    <a:lstStyle/>
                    <a:p>
                      <a:pPr algn="l" fontAlgn="base"/>
                      <a:r>
                        <a:rPr lang="en-US" sz="1500" b="0" dirty="0">
                          <a:solidFill>
                            <a:schemeClr val="tx1">
                              <a:lumMod val="75000"/>
                              <a:lumOff val="25000"/>
                            </a:schemeClr>
                          </a:solidFill>
                          <a:effectLst/>
                        </a:rPr>
                        <a:t>Goroutines are cheaper than threads.</a:t>
                      </a:r>
                    </a:p>
                  </a:txBody>
                  <a:tcPr marL="226835" marR="117955" marT="117955" marB="117955"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l" fontAlgn="base"/>
                      <a:r>
                        <a:rPr lang="en-US" sz="1500" b="0">
                          <a:solidFill>
                            <a:schemeClr val="tx1">
                              <a:lumMod val="75000"/>
                              <a:lumOff val="25000"/>
                            </a:schemeClr>
                          </a:solidFill>
                          <a:effectLst/>
                        </a:rPr>
                        <a:t>The cost of threads are higher than goroutine.</a:t>
                      </a:r>
                    </a:p>
                  </a:txBody>
                  <a:tcPr marL="226835" marR="117955" marT="117955" marB="117955"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392342715"/>
                  </a:ext>
                </a:extLst>
              </a:tr>
              <a:tr h="483915">
                <a:tc>
                  <a:txBody>
                    <a:bodyPr/>
                    <a:lstStyle/>
                    <a:p>
                      <a:pPr algn="l" fontAlgn="base"/>
                      <a:r>
                        <a:rPr lang="en-US" sz="1500" b="0" dirty="0">
                          <a:solidFill>
                            <a:schemeClr val="tx1">
                              <a:lumMod val="75000"/>
                              <a:lumOff val="25000"/>
                            </a:schemeClr>
                          </a:solidFill>
                          <a:effectLst/>
                        </a:rPr>
                        <a:t>They have faster startup time than threads.</a:t>
                      </a:r>
                    </a:p>
                  </a:txBody>
                  <a:tcPr marL="226835" marR="117955" marT="117955" marB="117955" anchor="ctr">
                    <a:lnL w="12700" cmpd="sng">
                      <a:noFill/>
                      <a:prstDash val="solid"/>
                    </a:lnL>
                    <a:lnR w="12700" cmpd="sng">
                      <a:noFill/>
                      <a:prstDash val="solid"/>
                    </a:lnR>
                    <a:lnT w="19050" cap="flat" cmpd="sng" algn="ctr">
                      <a:solidFill>
                        <a:srgbClr val="FFFFFF"/>
                      </a:solidFill>
                      <a:prstDash val="solid"/>
                      <a:round/>
                      <a:headEnd type="none" w="med" len="med"/>
                      <a:tailEnd type="none" w="med" len="med"/>
                    </a:lnT>
                    <a:lnB w="19050" cap="flat" cmpd="sng" algn="ctr">
                      <a:solidFill>
                        <a:srgbClr val="FFFFFF"/>
                      </a:solidFill>
                      <a:prstDash val="solid"/>
                    </a:lnB>
                    <a:solidFill>
                      <a:srgbClr val="B4BCBE">
                        <a:alpha val="34902"/>
                      </a:srgbClr>
                    </a:solidFill>
                  </a:tcPr>
                </a:tc>
                <a:tc>
                  <a:txBody>
                    <a:bodyPr/>
                    <a:lstStyle/>
                    <a:p>
                      <a:pPr algn="l" fontAlgn="base"/>
                      <a:r>
                        <a:rPr lang="en-US" sz="1500" b="0" dirty="0">
                          <a:solidFill>
                            <a:schemeClr val="tx1">
                              <a:lumMod val="75000"/>
                              <a:lumOff val="25000"/>
                            </a:schemeClr>
                          </a:solidFill>
                          <a:effectLst/>
                        </a:rPr>
                        <a:t>They have slow startup time than goroutines.</a:t>
                      </a:r>
                    </a:p>
                  </a:txBody>
                  <a:tcPr marL="226835" marR="117955" marT="117955" marB="117955" anchor="ctr">
                    <a:lnL w="12700" cmpd="sng">
                      <a:noFill/>
                      <a:prstDash val="solid"/>
                    </a:lnL>
                    <a:lnR w="12700" cmpd="sng">
                      <a:noFill/>
                      <a:prstDash val="solid"/>
                    </a:lnR>
                    <a:lnT w="19050" cap="flat" cmpd="sng" algn="ctr">
                      <a:solidFill>
                        <a:srgbClr val="FFFFFF"/>
                      </a:solidFill>
                      <a:prstDash val="solid"/>
                      <a:round/>
                      <a:headEnd type="none" w="med" len="med"/>
                      <a:tailEnd type="none" w="med" len="me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992243801"/>
                  </a:ext>
                </a:extLst>
              </a:tr>
              <a:tr h="682949">
                <a:tc>
                  <a:txBody>
                    <a:bodyPr/>
                    <a:lstStyle/>
                    <a:p>
                      <a:pPr algn="l" fontAlgn="base"/>
                      <a:r>
                        <a:rPr lang="en-US" sz="1500" b="0" dirty="0">
                          <a:solidFill>
                            <a:schemeClr val="tx1">
                              <a:lumMod val="75000"/>
                              <a:lumOff val="25000"/>
                            </a:schemeClr>
                          </a:solidFill>
                          <a:effectLst/>
                        </a:rPr>
                        <a:t>Goroutine has growable segmented stacks.</a:t>
                      </a:r>
                    </a:p>
                  </a:txBody>
                  <a:tcPr marL="226835" marR="117955" marT="117955" marB="117955" anchor="ctr">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pPr algn="l" fontAlgn="base"/>
                      <a:r>
                        <a:rPr lang="en-US" sz="1500" b="0" dirty="0">
                          <a:solidFill>
                            <a:schemeClr val="tx1">
                              <a:lumMod val="75000"/>
                              <a:lumOff val="25000"/>
                            </a:schemeClr>
                          </a:solidFill>
                          <a:effectLst/>
                        </a:rPr>
                        <a:t>Threads does not have growable segmented stacks.</a:t>
                      </a:r>
                    </a:p>
                  </a:txBody>
                  <a:tcPr marL="226835" marR="117955" marT="117955" marB="117955" anchor="ctr">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extLst>
                  <a:ext uri="{0D108BD9-81ED-4DB2-BD59-A6C34878D82A}">
                    <a16:rowId xmlns:a16="http://schemas.microsoft.com/office/drawing/2014/main" val="706373277"/>
                  </a:ext>
                </a:extLst>
              </a:tr>
            </a:tbl>
          </a:graphicData>
        </a:graphic>
      </p:graphicFrame>
      <p:pic>
        <p:nvPicPr>
          <p:cNvPr id="10" name="Graphic 9">
            <a:extLst>
              <a:ext uri="{FF2B5EF4-FFF2-40B4-BE49-F238E27FC236}">
                <a16:creationId xmlns:a16="http://schemas.microsoft.com/office/drawing/2014/main" id="{8261E33B-565D-416C-A899-0F026E7327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008" y="3031271"/>
            <a:ext cx="1510992" cy="1510992"/>
          </a:xfrm>
          <a:prstGeom prst="rect">
            <a:avLst/>
          </a:prstGeom>
        </p:spPr>
      </p:pic>
    </p:spTree>
    <p:extLst>
      <p:ext uri="{BB962C8B-B14F-4D97-AF65-F5344CB8AC3E}">
        <p14:creationId xmlns:p14="http://schemas.microsoft.com/office/powerpoint/2010/main" val="2270283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5800" y="685800"/>
            <a:ext cx="10820400" cy="5486400"/>
            <a:chOff x="0" y="0"/>
            <a:chExt cx="33090958" cy="16778514"/>
          </a:xfrm>
        </p:grpSpPr>
        <p:sp>
          <p:nvSpPr>
            <p:cNvPr id="3" name="Freeform 3"/>
            <p:cNvSpPr/>
            <p:nvPr/>
          </p:nvSpPr>
          <p:spPr>
            <a:xfrm>
              <a:off x="0" y="0"/>
              <a:ext cx="33090957" cy="16778514"/>
            </a:xfrm>
            <a:custGeom>
              <a:avLst/>
              <a:gdLst/>
              <a:ahLst/>
              <a:cxnLst/>
              <a:rect l="l" t="t" r="r" b="b"/>
              <a:pathLst>
                <a:path w="33090957" h="16778514">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p:spPr>
        </p:sp>
      </p:grpSp>
      <p:grpSp>
        <p:nvGrpSpPr>
          <p:cNvPr id="4" name="Group 4"/>
          <p:cNvGrpSpPr/>
          <p:nvPr/>
        </p:nvGrpSpPr>
        <p:grpSpPr>
          <a:xfrm>
            <a:off x="685800" y="685801"/>
            <a:ext cx="10820400" cy="1578196"/>
            <a:chOff x="0" y="0"/>
            <a:chExt cx="33090958" cy="4826440"/>
          </a:xfrm>
        </p:grpSpPr>
        <p:sp>
          <p:nvSpPr>
            <p:cNvPr id="5" name="Freeform 5"/>
            <p:cNvSpPr/>
            <p:nvPr/>
          </p:nvSpPr>
          <p:spPr>
            <a:xfrm>
              <a:off x="0" y="0"/>
              <a:ext cx="33090957" cy="4826440"/>
            </a:xfrm>
            <a:custGeom>
              <a:avLst/>
              <a:gdLst/>
              <a:ahLst/>
              <a:cxnLst/>
              <a:rect l="l" t="t" r="r" b="b"/>
              <a:pathLst>
                <a:path w="33090957" h="482644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p:spPr>
        </p:sp>
      </p:grpSp>
      <p:sp>
        <p:nvSpPr>
          <p:cNvPr id="6" name="TextBox 6"/>
          <p:cNvSpPr txBox="1"/>
          <p:nvPr/>
        </p:nvSpPr>
        <p:spPr>
          <a:xfrm>
            <a:off x="1173169" y="1093899"/>
            <a:ext cx="8521345" cy="769441"/>
          </a:xfrm>
          <a:prstGeom prst="rect">
            <a:avLst/>
          </a:prstGeom>
        </p:spPr>
        <p:txBody>
          <a:bodyPr lIns="0" tIns="0" rIns="0" bIns="0" rtlCol="0" anchor="t">
            <a:spAutoFit/>
          </a:bodyPr>
          <a:lstStyle/>
          <a:p>
            <a:pPr>
              <a:lnSpc>
                <a:spcPts val="6000"/>
              </a:lnSpc>
            </a:pPr>
            <a:r>
              <a:rPr lang="en-US" sz="5000" b="1" spc="151">
                <a:solidFill>
                  <a:srgbClr val="241D27"/>
                </a:solidFill>
                <a:latin typeface="Space Mono"/>
              </a:rPr>
              <a:t>Maximize simplification</a:t>
            </a:r>
          </a:p>
        </p:txBody>
      </p:sp>
      <p:sp>
        <p:nvSpPr>
          <p:cNvPr id="8" name="TextBox 8"/>
          <p:cNvSpPr txBox="1"/>
          <p:nvPr/>
        </p:nvSpPr>
        <p:spPr>
          <a:xfrm>
            <a:off x="10478473" y="1268525"/>
            <a:ext cx="667359" cy="410369"/>
          </a:xfrm>
          <a:prstGeom prst="rect">
            <a:avLst/>
          </a:prstGeom>
        </p:spPr>
        <p:txBody>
          <a:bodyPr lIns="0" tIns="0" rIns="0" bIns="0" rtlCol="0" anchor="t">
            <a:spAutoFit/>
          </a:bodyPr>
          <a:lstStyle/>
          <a:p>
            <a:pPr algn="ctr">
              <a:lnSpc>
                <a:spcPts val="3200"/>
              </a:lnSpc>
            </a:pPr>
            <a:r>
              <a:rPr lang="en-US" sz="2667" b="1" spc="267">
                <a:solidFill>
                  <a:srgbClr val="FFFFFF"/>
                </a:solidFill>
                <a:latin typeface="Space Mono"/>
              </a:rPr>
              <a:t>03</a:t>
            </a:r>
          </a:p>
        </p:txBody>
      </p:sp>
      <p:grpSp>
        <p:nvGrpSpPr>
          <p:cNvPr id="9" name="Group 9"/>
          <p:cNvGrpSpPr/>
          <p:nvPr/>
        </p:nvGrpSpPr>
        <p:grpSpPr>
          <a:xfrm>
            <a:off x="4060426" y="2247065"/>
            <a:ext cx="7445775" cy="3925137"/>
            <a:chOff x="0" y="0"/>
            <a:chExt cx="22770674" cy="12003860"/>
          </a:xfrm>
        </p:grpSpPr>
        <p:sp>
          <p:nvSpPr>
            <p:cNvPr id="10" name="Freeform 10"/>
            <p:cNvSpPr/>
            <p:nvPr/>
          </p:nvSpPr>
          <p:spPr>
            <a:xfrm>
              <a:off x="0" y="0"/>
              <a:ext cx="22770674" cy="12003860"/>
            </a:xfrm>
            <a:custGeom>
              <a:avLst/>
              <a:gdLst/>
              <a:ahLst/>
              <a:cxnLst/>
              <a:rect l="l" t="t" r="r" b="b"/>
              <a:pathLst>
                <a:path w="22770674" h="12003860">
                  <a:moveTo>
                    <a:pt x="0" y="0"/>
                  </a:moveTo>
                  <a:lnTo>
                    <a:pt x="0" y="12003860"/>
                  </a:lnTo>
                  <a:lnTo>
                    <a:pt x="22770674" y="12003860"/>
                  </a:lnTo>
                  <a:lnTo>
                    <a:pt x="22770674" y="0"/>
                  </a:lnTo>
                  <a:lnTo>
                    <a:pt x="0" y="0"/>
                  </a:lnTo>
                  <a:close/>
                  <a:moveTo>
                    <a:pt x="22709713" y="11942900"/>
                  </a:moveTo>
                  <a:lnTo>
                    <a:pt x="59690" y="11942900"/>
                  </a:lnTo>
                  <a:lnTo>
                    <a:pt x="59690" y="59690"/>
                  </a:lnTo>
                  <a:lnTo>
                    <a:pt x="22709713" y="59690"/>
                  </a:lnTo>
                  <a:lnTo>
                    <a:pt x="22709713" y="11942900"/>
                  </a:lnTo>
                  <a:close/>
                </a:path>
              </a:pathLst>
            </a:custGeom>
            <a:solidFill>
              <a:srgbClr val="241D27"/>
            </a:solidFill>
          </p:spPr>
        </p:sp>
      </p:grpSp>
      <p:sp>
        <p:nvSpPr>
          <p:cNvPr id="11" name="TextBox 11"/>
          <p:cNvSpPr txBox="1"/>
          <p:nvPr/>
        </p:nvSpPr>
        <p:spPr>
          <a:xfrm>
            <a:off x="4343041" y="2985509"/>
            <a:ext cx="6327511" cy="2664576"/>
          </a:xfrm>
          <a:prstGeom prst="rect">
            <a:avLst/>
          </a:prstGeom>
        </p:spPr>
        <p:txBody>
          <a:bodyPr lIns="0" tIns="0" rIns="0" bIns="0" rtlCol="0" anchor="t">
            <a:spAutoFit/>
          </a:bodyPr>
          <a:lstStyle/>
          <a:p>
            <a:pPr>
              <a:lnSpc>
                <a:spcPts val="3000"/>
              </a:lnSpc>
            </a:pPr>
            <a:r>
              <a:rPr lang="en-US" sz="2000" spc="20">
                <a:solidFill>
                  <a:srgbClr val="241D27"/>
                </a:solidFill>
                <a:latin typeface="Space Mono"/>
              </a:rPr>
              <a:t>GO's syntax is extremely simple, without too complicated syntax like other languages. Go developers come from Google, a large-scale code-base place, and thousands of developers work together, so source code must be simple for any developer to understand and each block of code will minimize side effects. That makes the code easily to be maintained an changed.</a:t>
            </a:r>
          </a:p>
        </p:txBody>
      </p:sp>
      <p:sp>
        <p:nvSpPr>
          <p:cNvPr id="12" name="TextBox 12"/>
          <p:cNvSpPr txBox="1"/>
          <p:nvPr/>
        </p:nvSpPr>
        <p:spPr>
          <a:xfrm>
            <a:off x="4347570" y="2534535"/>
            <a:ext cx="6322981" cy="364139"/>
          </a:xfrm>
          <a:prstGeom prst="rect">
            <a:avLst/>
          </a:prstGeom>
        </p:spPr>
        <p:txBody>
          <a:bodyPr lIns="0" tIns="0" rIns="0" bIns="0" rtlCol="0" anchor="t">
            <a:spAutoFit/>
          </a:bodyPr>
          <a:lstStyle/>
          <a:p>
            <a:pPr defTabSz="609615">
              <a:lnSpc>
                <a:spcPts val="2613"/>
              </a:lnSpc>
            </a:pPr>
            <a:r>
              <a:rPr lang="en-US" sz="3600" spc="75">
                <a:solidFill>
                  <a:srgbClr val="1C2120"/>
                </a:solidFill>
                <a:latin typeface="Montserrat Light"/>
              </a:rPr>
              <a:t>Easy to maintain</a:t>
            </a:r>
          </a:p>
        </p:txBody>
      </p:sp>
      <p:pic>
        <p:nvPicPr>
          <p:cNvPr id="13" name="Picture 12">
            <a:extLst>
              <a:ext uri="{FF2B5EF4-FFF2-40B4-BE49-F238E27FC236}">
                <a16:creationId xmlns:a16="http://schemas.microsoft.com/office/drawing/2014/main" id="{E39B0B74-14F3-4241-92A7-C429F58C9F62}"/>
              </a:ext>
            </a:extLst>
          </p:cNvPr>
          <p:cNvPicPr>
            <a:picLocks noChangeAspect="1"/>
          </p:cNvPicPr>
          <p:nvPr/>
        </p:nvPicPr>
        <p:blipFill>
          <a:blip r:embed="rId2"/>
          <a:stretch>
            <a:fillRect/>
          </a:stretch>
        </p:blipFill>
        <p:spPr>
          <a:xfrm>
            <a:off x="10346045" y="779365"/>
            <a:ext cx="1068457" cy="1388687"/>
          </a:xfrm>
          <a:prstGeom prst="rect">
            <a:avLst/>
          </a:prstGeom>
        </p:spPr>
      </p:pic>
      <p:cxnSp>
        <p:nvCxnSpPr>
          <p:cNvPr id="14" name="Straight Connector 13">
            <a:extLst>
              <a:ext uri="{FF2B5EF4-FFF2-40B4-BE49-F238E27FC236}">
                <a16:creationId xmlns:a16="http://schemas.microsoft.com/office/drawing/2014/main" id="{BA01CF58-95CC-4547-9D56-50C8EE69F75C}"/>
              </a:ext>
            </a:extLst>
          </p:cNvPr>
          <p:cNvCxnSpPr>
            <a:cxnSpLocks/>
          </p:cNvCxnSpPr>
          <p:nvPr/>
        </p:nvCxnSpPr>
        <p:spPr>
          <a:xfrm>
            <a:off x="10254343" y="685801"/>
            <a:ext cx="0" cy="1578196"/>
          </a:xfrm>
          <a:prstGeom prst="line">
            <a:avLst/>
          </a:prstGeom>
          <a:ln w="21590"/>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9B10EEC2-9DAB-4E94-809B-1FDC3FF3D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767" y="2616286"/>
            <a:ext cx="3186692" cy="318669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939800" y="-508000"/>
            <a:ext cx="3810000" cy="7696200"/>
          </a:xfrm>
          <a:prstGeom prst="rect">
            <a:avLst/>
          </a:prstGeom>
          <a:solidFill>
            <a:srgbClr val="BEA8A7">
              <a:alpha val="19607"/>
            </a:srgbClr>
          </a:solidFill>
        </p:spPr>
      </p:sp>
      <p:sp>
        <p:nvSpPr>
          <p:cNvPr id="3" name="TextBox 3"/>
          <p:cNvSpPr txBox="1"/>
          <p:nvPr/>
        </p:nvSpPr>
        <p:spPr>
          <a:xfrm>
            <a:off x="685800" y="1310430"/>
            <a:ext cx="4847637" cy="2462213"/>
          </a:xfrm>
          <a:prstGeom prst="rect">
            <a:avLst/>
          </a:prstGeom>
        </p:spPr>
        <p:txBody>
          <a:bodyPr lIns="0" tIns="0" rIns="0" bIns="0" rtlCol="0" anchor="t">
            <a:spAutoFit/>
          </a:bodyPr>
          <a:lstStyle/>
          <a:p>
            <a:pPr defTabSz="609615">
              <a:lnSpc>
                <a:spcPts val="6400"/>
              </a:lnSpc>
            </a:pPr>
            <a:r>
              <a:rPr lang="en-US" sz="5335" b="1" spc="53" dirty="0">
                <a:solidFill>
                  <a:srgbClr val="302E2C"/>
                </a:solidFill>
                <a:latin typeface="Playfair Display"/>
              </a:rPr>
              <a:t>Why we can say GO is Special?</a:t>
            </a:r>
          </a:p>
        </p:txBody>
      </p:sp>
      <p:grpSp>
        <p:nvGrpSpPr>
          <p:cNvPr id="4" name="Group 4"/>
          <p:cNvGrpSpPr/>
          <p:nvPr/>
        </p:nvGrpSpPr>
        <p:grpSpPr>
          <a:xfrm>
            <a:off x="6400801" y="565833"/>
            <a:ext cx="5374417" cy="5211472"/>
            <a:chOff x="0" y="-38100"/>
            <a:chExt cx="10748834" cy="10422942"/>
          </a:xfrm>
        </p:grpSpPr>
        <p:sp>
          <p:nvSpPr>
            <p:cNvPr id="5" name="TextBox 5"/>
            <p:cNvSpPr txBox="1"/>
            <p:nvPr/>
          </p:nvSpPr>
          <p:spPr>
            <a:xfrm>
              <a:off x="0" y="-38100"/>
              <a:ext cx="10748834" cy="1387560"/>
            </a:xfrm>
            <a:prstGeom prst="rect">
              <a:avLst/>
            </a:prstGeom>
          </p:spPr>
          <p:txBody>
            <a:bodyPr wrap="square" lIns="0" tIns="0" rIns="0" bIns="0" rtlCol="0" anchor="t">
              <a:spAutoFit/>
            </a:bodyPr>
            <a:lstStyle/>
            <a:p>
              <a:pPr defTabSz="609615">
                <a:lnSpc>
                  <a:spcPts val="2773"/>
                </a:lnSpc>
              </a:pPr>
              <a:r>
                <a:rPr lang="en-US" sz="2133" spc="192">
                  <a:solidFill>
                    <a:srgbClr val="302E2C"/>
                  </a:solidFill>
                  <a:latin typeface="Raleway"/>
                </a:rPr>
                <a:t>Go ignores many features of OOP (Object-oriented programming)</a:t>
              </a:r>
            </a:p>
          </p:txBody>
        </p:sp>
        <p:sp>
          <p:nvSpPr>
            <p:cNvPr id="8" name="TextBox 8"/>
            <p:cNvSpPr txBox="1"/>
            <p:nvPr/>
          </p:nvSpPr>
          <p:spPr>
            <a:xfrm>
              <a:off x="0" y="2166290"/>
              <a:ext cx="9746078" cy="4209229"/>
            </a:xfrm>
            <a:prstGeom prst="rect">
              <a:avLst/>
            </a:prstGeom>
          </p:spPr>
          <p:txBody>
            <a:bodyPr lIns="0" tIns="0" rIns="0" bIns="0" rtlCol="0" anchor="t">
              <a:spAutoFit/>
            </a:bodyPr>
            <a:lstStyle/>
            <a:p>
              <a:pPr marL="304807" indent="-304807" defTabSz="609615">
                <a:lnSpc>
                  <a:spcPct val="150000"/>
                </a:lnSpc>
                <a:buFont typeface="Arial" panose="020B0604020202020204" pitchFamily="34" charset="0"/>
                <a:buChar char="•"/>
              </a:pPr>
              <a:r>
                <a:rPr lang="en-US" sz="1867" spc="93">
                  <a:solidFill>
                    <a:srgbClr val="302E2C"/>
                  </a:solidFill>
                  <a:latin typeface="Raleway"/>
                </a:rPr>
                <a:t>No Class. Everything is bundled into packages. Go only have structs.</a:t>
              </a:r>
            </a:p>
            <a:p>
              <a:pPr marL="304807" indent="-304807" defTabSz="609615">
                <a:lnSpc>
                  <a:spcPct val="150000"/>
                </a:lnSpc>
                <a:buFont typeface="Arial" panose="020B0604020202020204" pitchFamily="34" charset="0"/>
                <a:buChar char="•"/>
              </a:pPr>
              <a:r>
                <a:rPr lang="en-US" sz="1867" spc="93">
                  <a:solidFill>
                    <a:srgbClr val="302E2C"/>
                  </a:solidFill>
                  <a:latin typeface="Raleway"/>
                </a:rPr>
                <a:t>No inheritance support.</a:t>
              </a:r>
            </a:p>
            <a:p>
              <a:pPr marL="304807" indent="-304807" defTabSz="609615">
                <a:lnSpc>
                  <a:spcPct val="150000"/>
                </a:lnSpc>
                <a:buFont typeface="Arial" panose="020B0604020202020204" pitchFamily="34" charset="0"/>
                <a:buChar char="•"/>
              </a:pPr>
              <a:r>
                <a:rPr lang="en-US" sz="1867" spc="93">
                  <a:solidFill>
                    <a:srgbClr val="302E2C"/>
                  </a:solidFill>
                  <a:latin typeface="Raleway"/>
                </a:rPr>
                <a:t>No constructor, annotation, generics or exceptions.</a:t>
              </a:r>
            </a:p>
          </p:txBody>
        </p:sp>
        <p:sp>
          <p:nvSpPr>
            <p:cNvPr id="9" name="TextBox 9"/>
            <p:cNvSpPr txBox="1"/>
            <p:nvPr/>
          </p:nvSpPr>
          <p:spPr>
            <a:xfrm>
              <a:off x="0" y="6842847"/>
              <a:ext cx="9746078" cy="3541995"/>
            </a:xfrm>
            <a:prstGeom prst="rect">
              <a:avLst/>
            </a:prstGeom>
          </p:spPr>
          <p:txBody>
            <a:bodyPr lIns="0" tIns="0" rIns="0" bIns="0" rtlCol="0" anchor="t">
              <a:spAutoFit/>
            </a:bodyPr>
            <a:lstStyle/>
            <a:p>
              <a:pPr defTabSz="609615">
                <a:lnSpc>
                  <a:spcPts val="2773"/>
                </a:lnSpc>
              </a:pPr>
              <a:r>
                <a:rPr lang="en-US" sz="2133" spc="192">
                  <a:solidFill>
                    <a:srgbClr val="302E2C"/>
                  </a:solidFill>
                  <a:latin typeface="Raleway"/>
                </a:rPr>
                <a:t>That makes Go different from the rest. Looking at the positive side, it makes the code more concise and easier to understand.</a:t>
              </a:r>
            </a:p>
          </p:txBody>
        </p:sp>
      </p:grpSp>
      <p:grpSp>
        <p:nvGrpSpPr>
          <p:cNvPr id="11" name="Group 11"/>
          <p:cNvGrpSpPr/>
          <p:nvPr/>
        </p:nvGrpSpPr>
        <p:grpSpPr>
          <a:xfrm>
            <a:off x="685800" y="6139223"/>
            <a:ext cx="10820400" cy="470220"/>
            <a:chOff x="0" y="0"/>
            <a:chExt cx="21640800" cy="940438"/>
          </a:xfrm>
        </p:grpSpPr>
        <p:sp>
          <p:nvSpPr>
            <p:cNvPr id="12" name="TextBox 12"/>
            <p:cNvSpPr txBox="1"/>
            <p:nvPr/>
          </p:nvSpPr>
          <p:spPr>
            <a:xfrm>
              <a:off x="2849128" y="424527"/>
              <a:ext cx="18319526" cy="515911"/>
            </a:xfrm>
            <a:prstGeom prst="rect">
              <a:avLst/>
            </a:prstGeom>
          </p:spPr>
          <p:txBody>
            <a:bodyPr lIns="0" tIns="0" rIns="0" bIns="0" rtlCol="0" anchor="t">
              <a:spAutoFit/>
            </a:bodyPr>
            <a:lstStyle/>
            <a:p>
              <a:pPr algn="r" defTabSz="609615">
                <a:lnSpc>
                  <a:spcPts val="2239"/>
                </a:lnSpc>
              </a:pPr>
              <a:r>
                <a:rPr lang="en-US" sz="1600" spc="96">
                  <a:solidFill>
                    <a:srgbClr val="302E2C"/>
                  </a:solidFill>
                  <a:latin typeface="Playfair Display"/>
                </a:rPr>
                <a:t>GO programming language</a:t>
              </a:r>
            </a:p>
          </p:txBody>
        </p:sp>
        <p:sp>
          <p:nvSpPr>
            <p:cNvPr id="13" name="AutoShape 13"/>
            <p:cNvSpPr/>
            <p:nvPr/>
          </p:nvSpPr>
          <p:spPr>
            <a:xfrm>
              <a:off x="0" y="0"/>
              <a:ext cx="21640800" cy="65955"/>
            </a:xfrm>
            <a:prstGeom prst="rect">
              <a:avLst/>
            </a:prstGeom>
            <a:solidFill>
              <a:srgbClr val="302E2C"/>
            </a:solidFill>
          </p:spPr>
        </p:sp>
      </p:grpSp>
      <p:pic>
        <p:nvPicPr>
          <p:cNvPr id="14" name="Graphic 13">
            <a:extLst>
              <a:ext uri="{FF2B5EF4-FFF2-40B4-BE49-F238E27FC236}">
                <a16:creationId xmlns:a16="http://schemas.microsoft.com/office/drawing/2014/main" id="{6739FAD6-A9EB-476B-919C-C6AE547816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35330" y="3995356"/>
            <a:ext cx="1510992" cy="151099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5800" y="685800"/>
            <a:ext cx="10820400" cy="5486400"/>
            <a:chOff x="0" y="0"/>
            <a:chExt cx="33090958" cy="16778514"/>
          </a:xfrm>
        </p:grpSpPr>
        <p:sp>
          <p:nvSpPr>
            <p:cNvPr id="3" name="Freeform 3"/>
            <p:cNvSpPr/>
            <p:nvPr/>
          </p:nvSpPr>
          <p:spPr>
            <a:xfrm>
              <a:off x="0" y="0"/>
              <a:ext cx="33090957" cy="16778514"/>
            </a:xfrm>
            <a:custGeom>
              <a:avLst/>
              <a:gdLst/>
              <a:ahLst/>
              <a:cxnLst/>
              <a:rect l="l" t="t" r="r" b="b"/>
              <a:pathLst>
                <a:path w="33090957" h="16778514">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p:spPr>
        </p:sp>
      </p:grpSp>
      <p:grpSp>
        <p:nvGrpSpPr>
          <p:cNvPr id="4" name="Group 4"/>
          <p:cNvGrpSpPr/>
          <p:nvPr/>
        </p:nvGrpSpPr>
        <p:grpSpPr>
          <a:xfrm>
            <a:off x="685800" y="685801"/>
            <a:ext cx="10820400" cy="1578196"/>
            <a:chOff x="0" y="0"/>
            <a:chExt cx="33090958" cy="4826440"/>
          </a:xfrm>
        </p:grpSpPr>
        <p:sp>
          <p:nvSpPr>
            <p:cNvPr id="5" name="Freeform 5"/>
            <p:cNvSpPr/>
            <p:nvPr/>
          </p:nvSpPr>
          <p:spPr>
            <a:xfrm>
              <a:off x="0" y="0"/>
              <a:ext cx="33090957" cy="4826440"/>
            </a:xfrm>
            <a:custGeom>
              <a:avLst/>
              <a:gdLst/>
              <a:ahLst/>
              <a:cxnLst/>
              <a:rect l="l" t="t" r="r" b="b"/>
              <a:pathLst>
                <a:path w="33090957" h="482644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p:spPr>
        </p:sp>
      </p:grpSp>
      <p:sp>
        <p:nvSpPr>
          <p:cNvPr id="6" name="TextBox 6"/>
          <p:cNvSpPr txBox="1"/>
          <p:nvPr/>
        </p:nvSpPr>
        <p:spPr>
          <a:xfrm>
            <a:off x="1060434" y="1093900"/>
            <a:ext cx="8671660" cy="769441"/>
          </a:xfrm>
          <a:prstGeom prst="rect">
            <a:avLst/>
          </a:prstGeom>
        </p:spPr>
        <p:txBody>
          <a:bodyPr lIns="0" tIns="0" rIns="0" bIns="0" rtlCol="0" anchor="t">
            <a:spAutoFit/>
          </a:bodyPr>
          <a:lstStyle/>
          <a:p>
            <a:pPr>
              <a:lnSpc>
                <a:spcPts val="6000"/>
              </a:lnSpc>
            </a:pPr>
            <a:r>
              <a:rPr lang="en-US" sz="5000" b="1" spc="151">
                <a:solidFill>
                  <a:srgbClr val="241D27"/>
                </a:solidFill>
                <a:latin typeface="Space Mono"/>
              </a:rPr>
              <a:t>Presentation Overview</a:t>
            </a:r>
          </a:p>
        </p:txBody>
      </p:sp>
      <p:sp>
        <p:nvSpPr>
          <p:cNvPr id="8" name="TextBox 8"/>
          <p:cNvSpPr txBox="1"/>
          <p:nvPr/>
        </p:nvSpPr>
        <p:spPr>
          <a:xfrm>
            <a:off x="10478473" y="1268524"/>
            <a:ext cx="667359" cy="410369"/>
          </a:xfrm>
          <a:prstGeom prst="rect">
            <a:avLst/>
          </a:prstGeom>
        </p:spPr>
        <p:txBody>
          <a:bodyPr lIns="0" tIns="0" rIns="0" bIns="0" rtlCol="0" anchor="t">
            <a:spAutoFit/>
          </a:bodyPr>
          <a:lstStyle/>
          <a:p>
            <a:pPr algn="ctr">
              <a:lnSpc>
                <a:spcPts val="3200"/>
              </a:lnSpc>
            </a:pPr>
            <a:r>
              <a:rPr lang="en-US" sz="2667" b="1" spc="267">
                <a:solidFill>
                  <a:srgbClr val="FFFFFF"/>
                </a:solidFill>
                <a:latin typeface="Space Mono"/>
              </a:rPr>
              <a:t>GO</a:t>
            </a:r>
          </a:p>
        </p:txBody>
      </p:sp>
      <p:grpSp>
        <p:nvGrpSpPr>
          <p:cNvPr id="9" name="Group 9"/>
          <p:cNvGrpSpPr/>
          <p:nvPr/>
        </p:nvGrpSpPr>
        <p:grpSpPr>
          <a:xfrm>
            <a:off x="685801" y="2248757"/>
            <a:ext cx="1249164" cy="3923444"/>
            <a:chOff x="0" y="0"/>
            <a:chExt cx="3820194" cy="11998681"/>
          </a:xfrm>
        </p:grpSpPr>
        <p:sp>
          <p:nvSpPr>
            <p:cNvPr id="10" name="Freeform 10"/>
            <p:cNvSpPr/>
            <p:nvPr/>
          </p:nvSpPr>
          <p:spPr>
            <a:xfrm>
              <a:off x="0" y="0"/>
              <a:ext cx="3820194" cy="11998681"/>
            </a:xfrm>
            <a:custGeom>
              <a:avLst/>
              <a:gdLst/>
              <a:ahLst/>
              <a:cxnLst/>
              <a:rect l="l" t="t" r="r" b="b"/>
              <a:pathLst>
                <a:path w="3820194" h="11998681">
                  <a:moveTo>
                    <a:pt x="0" y="0"/>
                  </a:moveTo>
                  <a:lnTo>
                    <a:pt x="0" y="11998681"/>
                  </a:lnTo>
                  <a:lnTo>
                    <a:pt x="3820194" y="11998681"/>
                  </a:lnTo>
                  <a:lnTo>
                    <a:pt x="3820194" y="0"/>
                  </a:lnTo>
                  <a:lnTo>
                    <a:pt x="0" y="0"/>
                  </a:lnTo>
                  <a:close/>
                  <a:moveTo>
                    <a:pt x="3759234" y="11937721"/>
                  </a:moveTo>
                  <a:lnTo>
                    <a:pt x="59690" y="11937721"/>
                  </a:lnTo>
                  <a:lnTo>
                    <a:pt x="59690" y="59690"/>
                  </a:lnTo>
                  <a:lnTo>
                    <a:pt x="3759234" y="59690"/>
                  </a:lnTo>
                  <a:lnTo>
                    <a:pt x="3759234" y="11937721"/>
                  </a:lnTo>
                  <a:close/>
                </a:path>
              </a:pathLst>
            </a:custGeom>
            <a:solidFill>
              <a:srgbClr val="241D27"/>
            </a:solidFill>
          </p:spPr>
        </p:sp>
      </p:grpSp>
      <p:sp>
        <p:nvSpPr>
          <p:cNvPr id="11" name="AutoShape 11"/>
          <p:cNvSpPr/>
          <p:nvPr/>
        </p:nvSpPr>
        <p:spPr>
          <a:xfrm>
            <a:off x="685801" y="2263997"/>
            <a:ext cx="1249164" cy="3908204"/>
          </a:xfrm>
          <a:prstGeom prst="rect">
            <a:avLst/>
          </a:prstGeom>
          <a:solidFill>
            <a:srgbClr val="241D27">
              <a:alpha val="9803"/>
            </a:srgbClr>
          </a:solidFill>
        </p:spPr>
      </p:sp>
      <p:sp>
        <p:nvSpPr>
          <p:cNvPr id="12" name="TextBox 12"/>
          <p:cNvSpPr txBox="1"/>
          <p:nvPr/>
        </p:nvSpPr>
        <p:spPr>
          <a:xfrm rot="5400000">
            <a:off x="-188243" y="3984034"/>
            <a:ext cx="2997250" cy="384721"/>
          </a:xfrm>
          <a:prstGeom prst="rect">
            <a:avLst/>
          </a:prstGeom>
        </p:spPr>
        <p:txBody>
          <a:bodyPr lIns="0" tIns="0" rIns="0" bIns="0" rtlCol="0" anchor="t">
            <a:spAutoFit/>
          </a:bodyPr>
          <a:lstStyle/>
          <a:p>
            <a:pPr>
              <a:lnSpc>
                <a:spcPts val="3040"/>
              </a:lnSpc>
            </a:pPr>
            <a:r>
              <a:rPr lang="en-US" sz="2533" b="1" spc="253" dirty="0">
                <a:solidFill>
                  <a:srgbClr val="241D27"/>
                </a:solidFill>
                <a:latin typeface="Space Mono"/>
              </a:rPr>
              <a:t>KEY TOPICS</a:t>
            </a:r>
          </a:p>
        </p:txBody>
      </p:sp>
      <p:sp>
        <p:nvSpPr>
          <p:cNvPr id="13" name="TextBox 13"/>
          <p:cNvSpPr txBox="1"/>
          <p:nvPr/>
        </p:nvSpPr>
        <p:spPr>
          <a:xfrm>
            <a:off x="2432060" y="2614271"/>
            <a:ext cx="6792717" cy="2664576"/>
          </a:xfrm>
          <a:prstGeom prst="rect">
            <a:avLst/>
          </a:prstGeom>
        </p:spPr>
        <p:txBody>
          <a:bodyPr lIns="0" tIns="0" rIns="0" bIns="0" rtlCol="0" anchor="t">
            <a:spAutoFit/>
          </a:bodyPr>
          <a:lstStyle/>
          <a:p>
            <a:pPr>
              <a:lnSpc>
                <a:spcPts val="3000"/>
              </a:lnSpc>
            </a:pPr>
            <a:r>
              <a:rPr lang="en-US" sz="2000" spc="20" dirty="0">
                <a:solidFill>
                  <a:srgbClr val="241D27"/>
                </a:solidFill>
                <a:latin typeface="Space Mono"/>
              </a:rPr>
              <a:t>What is Go programming language?</a:t>
            </a:r>
          </a:p>
          <a:p>
            <a:pPr>
              <a:lnSpc>
                <a:spcPts val="3000"/>
              </a:lnSpc>
            </a:pPr>
            <a:r>
              <a:rPr lang="en-US" sz="2000" spc="20" dirty="0">
                <a:solidFill>
                  <a:srgbClr val="241D27"/>
                </a:solidFill>
                <a:latin typeface="Space Mono"/>
              </a:rPr>
              <a:t>History of Go</a:t>
            </a:r>
          </a:p>
          <a:p>
            <a:pPr>
              <a:lnSpc>
                <a:spcPts val="3000"/>
              </a:lnSpc>
            </a:pPr>
            <a:r>
              <a:rPr lang="en-US" sz="2000" spc="20" dirty="0">
                <a:solidFill>
                  <a:srgbClr val="241D27"/>
                </a:solidFill>
                <a:latin typeface="Space Mono"/>
              </a:rPr>
              <a:t>Why go is born?</a:t>
            </a:r>
          </a:p>
          <a:p>
            <a:pPr>
              <a:lnSpc>
                <a:spcPts val="3000"/>
              </a:lnSpc>
            </a:pPr>
            <a:r>
              <a:rPr lang="en-US" sz="2000" spc="20" dirty="0">
                <a:solidFill>
                  <a:srgbClr val="241D27"/>
                </a:solidFill>
                <a:latin typeface="Space Mono"/>
              </a:rPr>
              <a:t>Designer team and users</a:t>
            </a:r>
          </a:p>
          <a:p>
            <a:pPr>
              <a:lnSpc>
                <a:spcPts val="3000"/>
              </a:lnSpc>
            </a:pPr>
            <a:r>
              <a:rPr lang="en-US" sz="2000" spc="20" dirty="0">
                <a:solidFill>
                  <a:srgbClr val="241D27"/>
                </a:solidFill>
                <a:latin typeface="Space Mono"/>
              </a:rPr>
              <a:t>Some outstanding features </a:t>
            </a:r>
          </a:p>
          <a:p>
            <a:pPr>
              <a:lnSpc>
                <a:spcPts val="3000"/>
              </a:lnSpc>
            </a:pPr>
            <a:r>
              <a:rPr lang="en-US" sz="2000" spc="20" dirty="0">
                <a:solidFill>
                  <a:srgbClr val="241D27"/>
                </a:solidFill>
                <a:latin typeface="Space Mono"/>
              </a:rPr>
              <a:t>Some basic syntax</a:t>
            </a:r>
          </a:p>
          <a:p>
            <a:pPr>
              <a:lnSpc>
                <a:spcPts val="3000"/>
              </a:lnSpc>
            </a:pPr>
            <a:r>
              <a:rPr lang="en-US" sz="2000" spc="20" dirty="0">
                <a:solidFill>
                  <a:srgbClr val="241D27"/>
                </a:solidFill>
                <a:latin typeface="Space Mono"/>
              </a:rPr>
              <a:t>Demo</a:t>
            </a:r>
          </a:p>
        </p:txBody>
      </p:sp>
      <p:pic>
        <p:nvPicPr>
          <p:cNvPr id="15" name="Picture 14">
            <a:extLst>
              <a:ext uri="{FF2B5EF4-FFF2-40B4-BE49-F238E27FC236}">
                <a16:creationId xmlns:a16="http://schemas.microsoft.com/office/drawing/2014/main" id="{191C91D0-DFD6-40F9-9663-4A81DA529D5D}"/>
              </a:ext>
            </a:extLst>
          </p:cNvPr>
          <p:cNvPicPr>
            <a:picLocks noChangeAspect="1"/>
          </p:cNvPicPr>
          <p:nvPr/>
        </p:nvPicPr>
        <p:blipFill>
          <a:blip r:embed="rId2"/>
          <a:stretch>
            <a:fillRect/>
          </a:stretch>
        </p:blipFill>
        <p:spPr>
          <a:xfrm>
            <a:off x="10346045" y="779365"/>
            <a:ext cx="1068457" cy="1388687"/>
          </a:xfrm>
          <a:prstGeom prst="rect">
            <a:avLst/>
          </a:prstGeom>
        </p:spPr>
      </p:pic>
      <p:cxnSp>
        <p:nvCxnSpPr>
          <p:cNvPr id="17" name="Straight Connector 16">
            <a:extLst>
              <a:ext uri="{FF2B5EF4-FFF2-40B4-BE49-F238E27FC236}">
                <a16:creationId xmlns:a16="http://schemas.microsoft.com/office/drawing/2014/main" id="{EEEB3008-7844-4086-A48B-2B55DFD46DB8}"/>
              </a:ext>
            </a:extLst>
          </p:cNvPr>
          <p:cNvCxnSpPr>
            <a:cxnSpLocks/>
          </p:cNvCxnSpPr>
          <p:nvPr/>
        </p:nvCxnSpPr>
        <p:spPr>
          <a:xfrm>
            <a:off x="10254343" y="685801"/>
            <a:ext cx="0" cy="1578196"/>
          </a:xfrm>
          <a:prstGeom prst="line">
            <a:avLst/>
          </a:prstGeom>
          <a:ln w="21590"/>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5800" y="2446766"/>
            <a:ext cx="10820400" cy="1787205"/>
            <a:chOff x="0" y="0"/>
            <a:chExt cx="21640800" cy="3574410"/>
          </a:xfrm>
        </p:grpSpPr>
        <p:sp>
          <p:nvSpPr>
            <p:cNvPr id="3" name="AutoShape 3"/>
            <p:cNvSpPr/>
            <p:nvPr/>
          </p:nvSpPr>
          <p:spPr>
            <a:xfrm>
              <a:off x="0" y="2054313"/>
              <a:ext cx="21640800" cy="67732"/>
            </a:xfrm>
            <a:prstGeom prst="rect">
              <a:avLst/>
            </a:prstGeom>
            <a:solidFill>
              <a:srgbClr val="302E2C"/>
            </a:solidFill>
          </p:spPr>
        </p:sp>
        <p:sp>
          <p:nvSpPr>
            <p:cNvPr id="4" name="TextBox 4"/>
            <p:cNvSpPr txBox="1"/>
            <p:nvPr/>
          </p:nvSpPr>
          <p:spPr>
            <a:xfrm>
              <a:off x="918166" y="0"/>
              <a:ext cx="19804476" cy="1509388"/>
            </a:xfrm>
            <a:prstGeom prst="rect">
              <a:avLst/>
            </a:prstGeom>
          </p:spPr>
          <p:txBody>
            <a:bodyPr lIns="0" tIns="0" rIns="0" bIns="0" rtlCol="0" anchor="t">
              <a:spAutoFit/>
            </a:bodyPr>
            <a:lstStyle/>
            <a:p>
              <a:pPr algn="ctr">
                <a:lnSpc>
                  <a:spcPts val="6400"/>
                </a:lnSpc>
              </a:pPr>
              <a:r>
                <a:rPr lang="en-US" sz="4800" b="1" spc="53">
                  <a:solidFill>
                    <a:srgbClr val="302E2C"/>
                  </a:solidFill>
                  <a:latin typeface="Playfair Display"/>
                </a:rPr>
                <a:t>Things that are supported by GO</a:t>
              </a:r>
            </a:p>
          </p:txBody>
        </p:sp>
        <p:sp>
          <p:nvSpPr>
            <p:cNvPr id="5" name="TextBox 5"/>
            <p:cNvSpPr txBox="1"/>
            <p:nvPr/>
          </p:nvSpPr>
          <p:spPr>
            <a:xfrm>
              <a:off x="2696160" y="2904996"/>
              <a:ext cx="16248478" cy="669414"/>
            </a:xfrm>
            <a:prstGeom prst="rect">
              <a:avLst/>
            </a:prstGeom>
          </p:spPr>
          <p:txBody>
            <a:bodyPr lIns="0" tIns="0" rIns="0" bIns="0" rtlCol="0" anchor="t">
              <a:spAutoFit/>
            </a:bodyPr>
            <a:lstStyle/>
            <a:p>
              <a:pPr algn="ctr">
                <a:lnSpc>
                  <a:spcPts val="2773"/>
                </a:lnSpc>
              </a:pPr>
              <a:r>
                <a:rPr lang="en-US" sz="2133" spc="192">
                  <a:solidFill>
                    <a:srgbClr val="302E2C"/>
                  </a:solidFill>
                  <a:latin typeface="Raleway"/>
                </a:rPr>
                <a:t>Some old things, some new things</a:t>
              </a:r>
            </a:p>
          </p:txBody>
        </p:sp>
      </p:grpSp>
      <p:grpSp>
        <p:nvGrpSpPr>
          <p:cNvPr id="6" name="Group 6"/>
          <p:cNvGrpSpPr/>
          <p:nvPr/>
        </p:nvGrpSpPr>
        <p:grpSpPr>
          <a:xfrm>
            <a:off x="685802" y="685802"/>
            <a:ext cx="587735" cy="607727"/>
            <a:chOff x="0" y="0"/>
            <a:chExt cx="628022" cy="649385"/>
          </a:xfrm>
        </p:grpSpPr>
        <p:sp>
          <p:nvSpPr>
            <p:cNvPr id="7" name="Freeform 7"/>
            <p:cNvSpPr/>
            <p:nvPr/>
          </p:nvSpPr>
          <p:spPr>
            <a:xfrm>
              <a:off x="0" y="0"/>
              <a:ext cx="628022" cy="649385"/>
            </a:xfrm>
            <a:custGeom>
              <a:avLst/>
              <a:gdLst/>
              <a:ahLst/>
              <a:cxnLst/>
              <a:rect l="l" t="t" r="r" b="b"/>
              <a:pathLst>
                <a:path w="628022" h="649385">
                  <a:moveTo>
                    <a:pt x="464192" y="0"/>
                  </a:moveTo>
                  <a:lnTo>
                    <a:pt x="0" y="0"/>
                  </a:lnTo>
                  <a:lnTo>
                    <a:pt x="0" y="649385"/>
                  </a:lnTo>
                  <a:lnTo>
                    <a:pt x="76200" y="649385"/>
                  </a:lnTo>
                  <a:lnTo>
                    <a:pt x="76200" y="76200"/>
                  </a:lnTo>
                  <a:lnTo>
                    <a:pt x="628022" y="76200"/>
                  </a:lnTo>
                  <a:lnTo>
                    <a:pt x="628022" y="0"/>
                  </a:lnTo>
                  <a:close/>
                </a:path>
              </a:pathLst>
            </a:custGeom>
            <a:solidFill>
              <a:srgbClr val="302E2C"/>
            </a:solidFill>
          </p:spPr>
        </p:sp>
      </p:grpSp>
      <p:grpSp>
        <p:nvGrpSpPr>
          <p:cNvPr id="8" name="Group 8"/>
          <p:cNvGrpSpPr/>
          <p:nvPr/>
        </p:nvGrpSpPr>
        <p:grpSpPr>
          <a:xfrm rot="-10800000">
            <a:off x="10918466" y="5564474"/>
            <a:ext cx="587735" cy="607727"/>
            <a:chOff x="0" y="0"/>
            <a:chExt cx="628022" cy="649385"/>
          </a:xfrm>
        </p:grpSpPr>
        <p:sp>
          <p:nvSpPr>
            <p:cNvPr id="9" name="Freeform 9"/>
            <p:cNvSpPr/>
            <p:nvPr/>
          </p:nvSpPr>
          <p:spPr>
            <a:xfrm>
              <a:off x="0" y="0"/>
              <a:ext cx="628022" cy="649385"/>
            </a:xfrm>
            <a:custGeom>
              <a:avLst/>
              <a:gdLst/>
              <a:ahLst/>
              <a:cxnLst/>
              <a:rect l="l" t="t" r="r" b="b"/>
              <a:pathLst>
                <a:path w="628022" h="649385">
                  <a:moveTo>
                    <a:pt x="464192" y="0"/>
                  </a:moveTo>
                  <a:lnTo>
                    <a:pt x="0" y="0"/>
                  </a:lnTo>
                  <a:lnTo>
                    <a:pt x="0" y="649385"/>
                  </a:lnTo>
                  <a:lnTo>
                    <a:pt x="76200" y="649385"/>
                  </a:lnTo>
                  <a:lnTo>
                    <a:pt x="76200" y="76200"/>
                  </a:lnTo>
                  <a:lnTo>
                    <a:pt x="628022" y="76200"/>
                  </a:lnTo>
                  <a:lnTo>
                    <a:pt x="628022" y="0"/>
                  </a:lnTo>
                  <a:close/>
                </a:path>
              </a:pathLst>
            </a:custGeom>
            <a:solidFill>
              <a:srgbClr val="302E2C"/>
            </a:solidFill>
          </p:spPr>
        </p:sp>
      </p:grpSp>
      <p:pic>
        <p:nvPicPr>
          <p:cNvPr id="10" name="Graphic 9">
            <a:extLst>
              <a:ext uri="{FF2B5EF4-FFF2-40B4-BE49-F238E27FC236}">
                <a16:creationId xmlns:a16="http://schemas.microsoft.com/office/drawing/2014/main" id="{D596E1B8-0BDB-4271-807D-3CD8725636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98082" y="4932687"/>
            <a:ext cx="1510992" cy="151099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5462C8A2-17C3-4F4F-A492-AEA6E0F366D2}"/>
              </a:ext>
            </a:extLst>
          </p:cNvPr>
          <p:cNvPicPr>
            <a:picLocks noChangeAspect="1"/>
          </p:cNvPicPr>
          <p:nvPr/>
        </p:nvPicPr>
        <p:blipFill rotWithShape="1">
          <a:blip r:embed="rId2"/>
          <a:srcRect b="19"/>
          <a:stretch/>
        </p:blipFill>
        <p:spPr>
          <a:xfrm>
            <a:off x="13273" y="1282"/>
            <a:ext cx="12191980" cy="6856719"/>
          </a:xfrm>
          <a:prstGeom prst="rect">
            <a:avLst/>
          </a:prstGeom>
        </p:spPr>
      </p:pic>
    </p:spTree>
    <p:extLst>
      <p:ext uri="{BB962C8B-B14F-4D97-AF65-F5344CB8AC3E}">
        <p14:creationId xmlns:p14="http://schemas.microsoft.com/office/powerpoint/2010/main" val="128654755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0A72AEE8-128F-43B4-BC76-D56BDB35FBC3}"/>
              </a:ext>
            </a:extLst>
          </p:cNvPr>
          <p:cNvPicPr>
            <a:picLocks noChangeAspect="1"/>
          </p:cNvPicPr>
          <p:nvPr/>
        </p:nvPicPr>
        <p:blipFill rotWithShape="1">
          <a:blip r:embed="rId2"/>
          <a:srcRect b="19"/>
          <a:stretch/>
        </p:blipFill>
        <p:spPr>
          <a:xfrm>
            <a:off x="21" y="1282"/>
            <a:ext cx="12191979" cy="6856719"/>
          </a:xfrm>
          <a:prstGeom prst="rect">
            <a:avLst/>
          </a:prstGeom>
        </p:spPr>
      </p:pic>
    </p:spTree>
    <p:extLst>
      <p:ext uri="{BB962C8B-B14F-4D97-AF65-F5344CB8AC3E}">
        <p14:creationId xmlns:p14="http://schemas.microsoft.com/office/powerpoint/2010/main" val="43299937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2192000" cy="6858000"/>
          </a:xfrm>
          <a:prstGeom prst="rect">
            <a:avLst/>
          </a:prstGeom>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2192000" cy="6858000"/>
          </a:xfrm>
          <a:prstGeom prst="rect">
            <a:avLst/>
          </a:prstGeom>
        </p:spPr>
      </p:pic>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2192000" cy="6858000"/>
          </a:xfrm>
          <a:prstGeom prst="rect">
            <a:avLst/>
          </a:prstGeom>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2192000" cy="6858000"/>
          </a:xfrm>
          <a:prstGeom prst="rect">
            <a:avLst/>
          </a:prstGeom>
        </p:spPr>
      </p:pic>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 y="0"/>
            <a:ext cx="12192001" cy="6858000"/>
          </a:xfrm>
          <a:prstGeom prst="rect">
            <a:avLst/>
          </a:prstGeom>
        </p:spPr>
      </p:pic>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F689765E-C481-4301-A238-86F21667A2E0}"/>
              </a:ext>
            </a:extLst>
          </p:cNvPr>
          <p:cNvPicPr>
            <a:picLocks noChangeAspect="1"/>
          </p:cNvPicPr>
          <p:nvPr/>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228437924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1E7A5C3E-1F08-4FB0-A9BA-2E4AA610CBA0}"/>
              </a:ext>
            </a:extLst>
          </p:cNvPr>
          <p:cNvPicPr>
            <a:picLocks noChangeAspect="1"/>
          </p:cNvPicPr>
          <p:nvPr/>
        </p:nvPicPr>
        <p:blipFill>
          <a:blip r:embed="rId2"/>
          <a:srcRect/>
          <a:stretch/>
        </p:blipFill>
        <p:spPr>
          <a:xfrm>
            <a:off x="-1" y="-1"/>
            <a:ext cx="12192001" cy="6858001"/>
          </a:xfrm>
          <a:prstGeom prst="rect">
            <a:avLst/>
          </a:prstGeom>
        </p:spPr>
      </p:pic>
    </p:spTree>
    <p:extLst>
      <p:ext uri="{BB962C8B-B14F-4D97-AF65-F5344CB8AC3E}">
        <p14:creationId xmlns:p14="http://schemas.microsoft.com/office/powerpoint/2010/main" val="87210903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4C8EE15-5B4A-4074-9925-2E0A32F5E00A}"/>
              </a:ext>
            </a:extLst>
          </p:cNvPr>
          <p:cNvSpPr txBox="1"/>
          <p:nvPr/>
        </p:nvSpPr>
        <p:spPr>
          <a:xfrm>
            <a:off x="493506" y="527180"/>
            <a:ext cx="2878455" cy="586699"/>
          </a:xfrm>
          <a:prstGeom prst="rect">
            <a:avLst/>
          </a:prstGeom>
        </p:spPr>
        <p:txBody>
          <a:bodyPr vert="horz" wrap="square" lIns="0" tIns="17145" rIns="0" bIns="0" rtlCol="0">
            <a:spAutoFit/>
          </a:bodyPr>
          <a:lstStyle/>
          <a:p>
            <a:pPr marL="12700">
              <a:spcBef>
                <a:spcPts val="135"/>
              </a:spcBef>
            </a:pPr>
            <a:r>
              <a:rPr sz="3700" b="1" spc="71" dirty="0">
                <a:solidFill>
                  <a:srgbClr val="030303"/>
                </a:solidFill>
                <a:latin typeface="Arial"/>
                <a:cs typeface="Arial"/>
              </a:rPr>
              <a:t>What</a:t>
            </a:r>
            <a:r>
              <a:rPr sz="3700" b="1" spc="105" dirty="0">
                <a:solidFill>
                  <a:srgbClr val="030303"/>
                </a:solidFill>
                <a:latin typeface="Arial"/>
                <a:cs typeface="Arial"/>
              </a:rPr>
              <a:t> </a:t>
            </a:r>
            <a:r>
              <a:rPr sz="3700" b="1" spc="95" dirty="0">
                <a:solidFill>
                  <a:srgbClr val="030303"/>
                </a:solidFill>
                <a:latin typeface="Arial"/>
                <a:cs typeface="Arial"/>
              </a:rPr>
              <a:t>is</a:t>
            </a:r>
            <a:r>
              <a:rPr sz="3700" b="1" spc="-35" dirty="0">
                <a:solidFill>
                  <a:srgbClr val="030303"/>
                </a:solidFill>
                <a:latin typeface="Arial"/>
                <a:cs typeface="Arial"/>
              </a:rPr>
              <a:t> </a:t>
            </a:r>
            <a:r>
              <a:rPr sz="3700" b="1" spc="75" dirty="0">
                <a:solidFill>
                  <a:srgbClr val="030303"/>
                </a:solidFill>
                <a:latin typeface="Arial"/>
                <a:cs typeface="Arial"/>
              </a:rPr>
              <a:t>Go?</a:t>
            </a:r>
            <a:endParaRPr sz="3700" dirty="0">
              <a:latin typeface="Arial"/>
              <a:cs typeface="Arial"/>
            </a:endParaRPr>
          </a:p>
        </p:txBody>
      </p:sp>
      <p:sp>
        <p:nvSpPr>
          <p:cNvPr id="3" name="object 3">
            <a:extLst>
              <a:ext uri="{FF2B5EF4-FFF2-40B4-BE49-F238E27FC236}">
                <a16:creationId xmlns:a16="http://schemas.microsoft.com/office/drawing/2014/main" id="{EFF27899-389C-4576-9141-6ABBB7998105}"/>
              </a:ext>
            </a:extLst>
          </p:cNvPr>
          <p:cNvSpPr txBox="1"/>
          <p:nvPr/>
        </p:nvSpPr>
        <p:spPr>
          <a:xfrm>
            <a:off x="1564311" y="1295047"/>
            <a:ext cx="9183203" cy="1782860"/>
          </a:xfrm>
          <a:prstGeom prst="rect">
            <a:avLst/>
          </a:prstGeom>
        </p:spPr>
        <p:txBody>
          <a:bodyPr vert="horz" wrap="square" lIns="0" tIns="22860" rIns="0" bIns="0" rtlCol="0">
            <a:spAutoFit/>
          </a:bodyPr>
          <a:lstStyle/>
          <a:p>
            <a:pPr marL="12700" marR="5080" algn="ctr">
              <a:lnSpc>
                <a:spcPct val="106400"/>
              </a:lnSpc>
              <a:spcBef>
                <a:spcPts val="180"/>
              </a:spcBef>
            </a:pPr>
            <a:r>
              <a:rPr sz="3651" spc="125" dirty="0">
                <a:solidFill>
                  <a:srgbClr val="030303"/>
                </a:solidFill>
                <a:latin typeface="Arial"/>
                <a:cs typeface="Arial"/>
              </a:rPr>
              <a:t>Go</a:t>
            </a:r>
            <a:r>
              <a:rPr sz="3651" spc="-135" dirty="0">
                <a:solidFill>
                  <a:srgbClr val="030303"/>
                </a:solidFill>
                <a:latin typeface="Arial"/>
                <a:cs typeface="Arial"/>
              </a:rPr>
              <a:t> </a:t>
            </a:r>
            <a:r>
              <a:rPr sz="3600" i="1" spc="131" dirty="0">
                <a:solidFill>
                  <a:srgbClr val="030303"/>
                </a:solidFill>
                <a:latin typeface="Arial"/>
                <a:cs typeface="Arial"/>
              </a:rPr>
              <a:t>is</a:t>
            </a:r>
            <a:r>
              <a:rPr sz="3600" i="1" spc="5" dirty="0">
                <a:solidFill>
                  <a:srgbClr val="030303"/>
                </a:solidFill>
                <a:latin typeface="Arial"/>
                <a:cs typeface="Arial"/>
              </a:rPr>
              <a:t> </a:t>
            </a:r>
            <a:r>
              <a:rPr sz="3651" spc="211" dirty="0">
                <a:solidFill>
                  <a:srgbClr val="030303"/>
                </a:solidFill>
                <a:latin typeface="Arial"/>
                <a:cs typeface="Arial"/>
              </a:rPr>
              <a:t>a</a:t>
            </a:r>
            <a:r>
              <a:rPr sz="3651" spc="-100" dirty="0">
                <a:solidFill>
                  <a:srgbClr val="030303"/>
                </a:solidFill>
                <a:latin typeface="Arial"/>
                <a:cs typeface="Arial"/>
              </a:rPr>
              <a:t> </a:t>
            </a:r>
            <a:r>
              <a:rPr sz="3600" i="1" spc="100" dirty="0">
                <a:solidFill>
                  <a:srgbClr val="030303"/>
                </a:solidFill>
                <a:latin typeface="Arial"/>
                <a:cs typeface="Arial"/>
              </a:rPr>
              <a:t>programming</a:t>
            </a:r>
            <a:r>
              <a:rPr sz="3600" i="1" spc="440" dirty="0">
                <a:solidFill>
                  <a:srgbClr val="030303"/>
                </a:solidFill>
                <a:latin typeface="Arial"/>
                <a:cs typeface="Arial"/>
              </a:rPr>
              <a:t> </a:t>
            </a:r>
            <a:r>
              <a:rPr sz="3600" i="1" spc="95" dirty="0">
                <a:solidFill>
                  <a:srgbClr val="030303"/>
                </a:solidFill>
                <a:latin typeface="Arial"/>
                <a:cs typeface="Arial"/>
              </a:rPr>
              <a:t>language </a:t>
            </a:r>
            <a:r>
              <a:rPr sz="3600" i="1" spc="-985" dirty="0">
                <a:solidFill>
                  <a:srgbClr val="030303"/>
                </a:solidFill>
                <a:latin typeface="Arial"/>
                <a:cs typeface="Arial"/>
              </a:rPr>
              <a:t> </a:t>
            </a:r>
            <a:r>
              <a:rPr sz="3600" i="1" spc="95" dirty="0">
                <a:solidFill>
                  <a:srgbClr val="030303"/>
                </a:solidFill>
                <a:latin typeface="Arial"/>
                <a:cs typeface="Arial"/>
              </a:rPr>
              <a:t>designed</a:t>
            </a:r>
            <a:r>
              <a:rPr sz="3600" i="1" spc="295" dirty="0">
                <a:solidFill>
                  <a:srgbClr val="030303"/>
                </a:solidFill>
                <a:latin typeface="Arial"/>
                <a:cs typeface="Arial"/>
              </a:rPr>
              <a:t> </a:t>
            </a:r>
            <a:r>
              <a:rPr sz="3600" i="1" spc="120" dirty="0">
                <a:solidFill>
                  <a:srgbClr val="030303"/>
                </a:solidFill>
                <a:latin typeface="Arial"/>
                <a:cs typeface="Arial"/>
              </a:rPr>
              <a:t>by</a:t>
            </a:r>
            <a:r>
              <a:rPr sz="3600" i="1" spc="60" dirty="0">
                <a:solidFill>
                  <a:srgbClr val="030303"/>
                </a:solidFill>
                <a:latin typeface="Arial"/>
                <a:cs typeface="Arial"/>
              </a:rPr>
              <a:t> </a:t>
            </a:r>
            <a:r>
              <a:rPr sz="3600" i="1" spc="100" dirty="0">
                <a:solidFill>
                  <a:srgbClr val="030303"/>
                </a:solidFill>
                <a:latin typeface="Arial"/>
                <a:cs typeface="Arial"/>
              </a:rPr>
              <a:t>Google</a:t>
            </a:r>
            <a:r>
              <a:rPr sz="3600" i="1" spc="245" dirty="0">
                <a:solidFill>
                  <a:srgbClr val="030303"/>
                </a:solidFill>
                <a:latin typeface="Arial"/>
                <a:cs typeface="Arial"/>
              </a:rPr>
              <a:t> </a:t>
            </a:r>
            <a:r>
              <a:rPr sz="3600" i="1" spc="151" dirty="0">
                <a:solidFill>
                  <a:srgbClr val="030303"/>
                </a:solidFill>
                <a:latin typeface="Arial"/>
                <a:cs typeface="Arial"/>
              </a:rPr>
              <a:t>to</a:t>
            </a:r>
            <a:r>
              <a:rPr sz="3600" i="1" spc="-25" dirty="0">
                <a:solidFill>
                  <a:srgbClr val="030303"/>
                </a:solidFill>
                <a:latin typeface="Arial"/>
                <a:cs typeface="Arial"/>
              </a:rPr>
              <a:t> </a:t>
            </a:r>
            <a:r>
              <a:rPr sz="3600" i="1" spc="100" dirty="0">
                <a:solidFill>
                  <a:srgbClr val="030303"/>
                </a:solidFill>
                <a:latin typeface="Arial"/>
                <a:cs typeface="Arial"/>
              </a:rPr>
              <a:t>help </a:t>
            </a:r>
            <a:r>
              <a:rPr sz="3600" i="1" spc="105" dirty="0">
                <a:solidFill>
                  <a:srgbClr val="030303"/>
                </a:solidFill>
                <a:latin typeface="Arial"/>
                <a:cs typeface="Arial"/>
              </a:rPr>
              <a:t> </a:t>
            </a:r>
            <a:r>
              <a:rPr sz="3600" i="1" spc="91" dirty="0">
                <a:solidFill>
                  <a:srgbClr val="030303"/>
                </a:solidFill>
                <a:latin typeface="Arial"/>
                <a:cs typeface="Arial"/>
              </a:rPr>
              <a:t>solve</a:t>
            </a:r>
            <a:r>
              <a:rPr sz="3600" i="1" spc="115" dirty="0">
                <a:solidFill>
                  <a:srgbClr val="030303"/>
                </a:solidFill>
                <a:latin typeface="Arial"/>
                <a:cs typeface="Arial"/>
              </a:rPr>
              <a:t> </a:t>
            </a:r>
            <a:r>
              <a:rPr sz="3700" b="1" i="1" spc="60" dirty="0">
                <a:solidFill>
                  <a:srgbClr val="D30E0F"/>
                </a:solidFill>
                <a:latin typeface="Arial"/>
                <a:cs typeface="Arial"/>
              </a:rPr>
              <a:t>Google's</a:t>
            </a:r>
            <a:r>
              <a:rPr sz="3700" b="1" i="1" spc="131" dirty="0">
                <a:solidFill>
                  <a:srgbClr val="D30E0F"/>
                </a:solidFill>
                <a:latin typeface="Arial"/>
                <a:cs typeface="Arial"/>
              </a:rPr>
              <a:t> </a:t>
            </a:r>
            <a:r>
              <a:rPr sz="3700" b="1" i="1" spc="80" dirty="0">
                <a:solidFill>
                  <a:srgbClr val="D30E0F"/>
                </a:solidFill>
                <a:latin typeface="Arial"/>
                <a:cs typeface="Arial"/>
              </a:rPr>
              <a:t>problems</a:t>
            </a:r>
            <a:r>
              <a:rPr sz="3700" b="1" i="1" spc="80" dirty="0">
                <a:solidFill>
                  <a:srgbClr val="030303"/>
                </a:solidFill>
                <a:latin typeface="Arial"/>
                <a:cs typeface="Arial"/>
              </a:rPr>
              <a:t>.</a:t>
            </a:r>
            <a:endParaRPr sz="3700" dirty="0">
              <a:latin typeface="Arial"/>
              <a:cs typeface="Arial"/>
            </a:endParaRPr>
          </a:p>
        </p:txBody>
      </p:sp>
      <p:pic>
        <p:nvPicPr>
          <p:cNvPr id="6" name="Graphic 5" descr="Question mark">
            <a:extLst>
              <a:ext uri="{FF2B5EF4-FFF2-40B4-BE49-F238E27FC236}">
                <a16:creationId xmlns:a16="http://schemas.microsoft.com/office/drawing/2014/main" id="{A5FBAC20-4458-4ABB-A766-408C1EF452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7509" y="3929527"/>
            <a:ext cx="1155511" cy="1155511"/>
          </a:xfrm>
          <a:prstGeom prst="rect">
            <a:avLst/>
          </a:prstGeom>
        </p:spPr>
      </p:pic>
      <p:pic>
        <p:nvPicPr>
          <p:cNvPr id="7" name="Graphic 6">
            <a:extLst>
              <a:ext uri="{FF2B5EF4-FFF2-40B4-BE49-F238E27FC236}">
                <a16:creationId xmlns:a16="http://schemas.microsoft.com/office/drawing/2014/main" id="{22A3F04A-B35C-45FD-AC9E-2D2B7F1C4A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67442" y="4243674"/>
            <a:ext cx="2394439" cy="2394439"/>
          </a:xfrm>
          <a:prstGeom prst="rect">
            <a:avLst/>
          </a:prstGeom>
        </p:spPr>
      </p:pic>
      <p:sp>
        <p:nvSpPr>
          <p:cNvPr id="8" name="TextBox 5">
            <a:extLst>
              <a:ext uri="{FF2B5EF4-FFF2-40B4-BE49-F238E27FC236}">
                <a16:creationId xmlns:a16="http://schemas.microsoft.com/office/drawing/2014/main" id="{D2370851-B9B1-491B-BC32-9E8C34CCA27F}"/>
              </a:ext>
            </a:extLst>
          </p:cNvPr>
          <p:cNvSpPr txBox="1"/>
          <p:nvPr/>
        </p:nvSpPr>
        <p:spPr>
          <a:xfrm>
            <a:off x="7927520" y="3429001"/>
            <a:ext cx="2874283" cy="756617"/>
          </a:xfrm>
          <a:prstGeom prst="rect">
            <a:avLst/>
          </a:prstGeom>
        </p:spPr>
        <p:txBody>
          <a:bodyPr wrap="square" lIns="0" tIns="0" rIns="0" bIns="0" rtlCol="0" anchor="t">
            <a:spAutoFit/>
          </a:bodyPr>
          <a:lstStyle/>
          <a:p>
            <a:pPr defTabSz="609615">
              <a:lnSpc>
                <a:spcPts val="5867"/>
              </a:lnSpc>
            </a:pPr>
            <a:r>
              <a:rPr lang="en-US" sz="5335" dirty="0">
                <a:solidFill>
                  <a:srgbClr val="111B1E"/>
                </a:solidFill>
                <a:latin typeface="Cormorant Garamond Bold"/>
              </a:rPr>
              <a:t>Why GO?</a:t>
            </a:r>
          </a:p>
        </p:txBody>
      </p:sp>
      <p:pic>
        <p:nvPicPr>
          <p:cNvPr id="10" name="Picture 9">
            <a:extLst>
              <a:ext uri="{FF2B5EF4-FFF2-40B4-BE49-F238E27FC236}">
                <a16:creationId xmlns:a16="http://schemas.microsoft.com/office/drawing/2014/main" id="{E89F029E-61DB-4834-87C9-2972AF78F9B0}"/>
              </a:ext>
            </a:extLst>
          </p:cNvPr>
          <p:cNvPicPr>
            <a:picLocks noChangeAspect="1"/>
          </p:cNvPicPr>
          <p:nvPr/>
        </p:nvPicPr>
        <p:blipFill>
          <a:blip r:embed="rId6"/>
          <a:stretch>
            <a:fillRect/>
          </a:stretch>
        </p:blipFill>
        <p:spPr>
          <a:xfrm>
            <a:off x="2040148" y="4153597"/>
            <a:ext cx="5783053" cy="1637604"/>
          </a:xfrm>
          <a:prstGeom prst="rect">
            <a:avLst/>
          </a:prstGeom>
        </p:spPr>
      </p:pic>
    </p:spTree>
    <p:extLst>
      <p:ext uri="{BB962C8B-B14F-4D97-AF65-F5344CB8AC3E}">
        <p14:creationId xmlns:p14="http://schemas.microsoft.com/office/powerpoint/2010/main" val="3526788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Object 1" descr="preencoded.png">
            <a:extLst>
              <a:ext uri="{FF2B5EF4-FFF2-40B4-BE49-F238E27FC236}">
                <a16:creationId xmlns:a16="http://schemas.microsoft.com/office/drawing/2014/main" id="{56A33501-7126-4B7D-91C3-CE5FE3ED0B28}"/>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
        <p:nvSpPr>
          <p:cNvPr id="2" name="Footer Placeholder 1">
            <a:extLst>
              <a:ext uri="{FF2B5EF4-FFF2-40B4-BE49-F238E27FC236}">
                <a16:creationId xmlns:a16="http://schemas.microsoft.com/office/drawing/2014/main" id="{8FCE4F7D-05FE-429E-9DE9-1D7449C0FE8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1013458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Graphical user interface, text, application, email&#10;&#10;Description automatically generated">
            <a:extLst>
              <a:ext uri="{FF2B5EF4-FFF2-40B4-BE49-F238E27FC236}">
                <a16:creationId xmlns:a16="http://schemas.microsoft.com/office/drawing/2014/main" id="{AF5959E4-362B-4521-B764-AE0D2CA9F878}"/>
              </a:ext>
            </a:extLst>
          </p:cNvPr>
          <p:cNvPicPr>
            <a:picLocks noGrp="1" noChangeAspect="1"/>
          </p:cNvPicPr>
          <p:nvPr>
            <p:ph idx="1"/>
          </p:nvPr>
        </p:nvPicPr>
        <p:blipFill rotWithShape="1">
          <a:blip r:embed="rId2"/>
          <a:srcRect l="426" r="-1" b="-1"/>
          <a:stretch/>
        </p:blipFill>
        <p:spPr>
          <a:xfrm>
            <a:off x="20" y="1282"/>
            <a:ext cx="12191980" cy="6856718"/>
          </a:xfrm>
          <a:prstGeom prst="rect">
            <a:avLst/>
          </a:prstGeom>
        </p:spPr>
      </p:pic>
      <p:sp>
        <p:nvSpPr>
          <p:cNvPr id="2" name="Footer Placeholder 1">
            <a:extLst>
              <a:ext uri="{FF2B5EF4-FFF2-40B4-BE49-F238E27FC236}">
                <a16:creationId xmlns:a16="http://schemas.microsoft.com/office/drawing/2014/main" id="{64F64F91-C41B-4198-A0A1-B2D813BB20E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5423290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Object 1" descr="preencoded.png">
            <a:extLst>
              <a:ext uri="{FF2B5EF4-FFF2-40B4-BE49-F238E27FC236}">
                <a16:creationId xmlns:a16="http://schemas.microsoft.com/office/drawing/2014/main" id="{E028DF10-1E4E-4795-97D7-0F045BE4404B}"/>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
        <p:nvSpPr>
          <p:cNvPr id="2" name="Footer Placeholder 1">
            <a:extLst>
              <a:ext uri="{FF2B5EF4-FFF2-40B4-BE49-F238E27FC236}">
                <a16:creationId xmlns:a16="http://schemas.microsoft.com/office/drawing/2014/main" id="{193CF205-1441-4239-A9B9-81E8F19680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6276822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Object 1" descr="preencoded.png">
            <a:extLst>
              <a:ext uri="{FF2B5EF4-FFF2-40B4-BE49-F238E27FC236}">
                <a16:creationId xmlns:a16="http://schemas.microsoft.com/office/drawing/2014/main" id="{843CFC7F-0F66-4FBD-B921-6B5316021F63}"/>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
        <p:nvSpPr>
          <p:cNvPr id="2" name="Footer Placeholder 1">
            <a:extLst>
              <a:ext uri="{FF2B5EF4-FFF2-40B4-BE49-F238E27FC236}">
                <a16:creationId xmlns:a16="http://schemas.microsoft.com/office/drawing/2014/main" id="{93159769-92E1-4284-A965-2B179EF0569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0652683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Object 1" descr="preencoded.png">
            <a:extLst>
              <a:ext uri="{FF2B5EF4-FFF2-40B4-BE49-F238E27FC236}">
                <a16:creationId xmlns:a16="http://schemas.microsoft.com/office/drawing/2014/main" id="{D22F7132-C679-4E7E-AF37-792EF54C3695}"/>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
        <p:nvSpPr>
          <p:cNvPr id="2" name="Footer Placeholder 1">
            <a:extLst>
              <a:ext uri="{FF2B5EF4-FFF2-40B4-BE49-F238E27FC236}">
                <a16:creationId xmlns:a16="http://schemas.microsoft.com/office/drawing/2014/main" id="{248F6FC7-A33A-45A9-92B5-764246EA12A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7734192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Object 1" descr="preencoded.png">
            <a:extLst>
              <a:ext uri="{FF2B5EF4-FFF2-40B4-BE49-F238E27FC236}">
                <a16:creationId xmlns:a16="http://schemas.microsoft.com/office/drawing/2014/main" id="{A8C88372-A826-4857-86EE-086DBAB88821}"/>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
        <p:nvSpPr>
          <p:cNvPr id="2" name="Footer Placeholder 1">
            <a:extLst>
              <a:ext uri="{FF2B5EF4-FFF2-40B4-BE49-F238E27FC236}">
                <a16:creationId xmlns:a16="http://schemas.microsoft.com/office/drawing/2014/main" id="{4AB725D2-813D-477E-B18A-0D260367E80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4327603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Object 1" descr="preencoded.png">
            <a:extLst>
              <a:ext uri="{FF2B5EF4-FFF2-40B4-BE49-F238E27FC236}">
                <a16:creationId xmlns:a16="http://schemas.microsoft.com/office/drawing/2014/main" id="{33375B6E-3A80-4B33-9428-A53AE0820943}"/>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
        <p:nvSpPr>
          <p:cNvPr id="2" name="Footer Placeholder 1">
            <a:extLst>
              <a:ext uri="{FF2B5EF4-FFF2-40B4-BE49-F238E27FC236}">
                <a16:creationId xmlns:a16="http://schemas.microsoft.com/office/drawing/2014/main" id="{40ABE02F-D5D3-4148-9C4C-8A9FBB591C8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8820775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Object 1" descr="preencoded.png">
            <a:extLst>
              <a:ext uri="{FF2B5EF4-FFF2-40B4-BE49-F238E27FC236}">
                <a16:creationId xmlns:a16="http://schemas.microsoft.com/office/drawing/2014/main" id="{731E4A10-2F88-40CE-AC8B-132EFC2BFE04}"/>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
        <p:nvSpPr>
          <p:cNvPr id="2" name="Footer Placeholder 1">
            <a:extLst>
              <a:ext uri="{FF2B5EF4-FFF2-40B4-BE49-F238E27FC236}">
                <a16:creationId xmlns:a16="http://schemas.microsoft.com/office/drawing/2014/main" id="{CE81B8F8-9175-4FA8-B357-E9E5A541CA7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0566142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Object 1" descr="preencoded.png">
            <a:extLst>
              <a:ext uri="{FF2B5EF4-FFF2-40B4-BE49-F238E27FC236}">
                <a16:creationId xmlns:a16="http://schemas.microsoft.com/office/drawing/2014/main" id="{9F793323-4268-4A80-8C73-284B7852A2E5}"/>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
        <p:nvSpPr>
          <p:cNvPr id="2" name="Footer Placeholder 1">
            <a:extLst>
              <a:ext uri="{FF2B5EF4-FFF2-40B4-BE49-F238E27FC236}">
                <a16:creationId xmlns:a16="http://schemas.microsoft.com/office/drawing/2014/main" id="{C9FFA1A1-EE4B-4D9C-BADA-094CDEABCA5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99571251"/>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Object 1" descr="preencoded.png">
            <a:extLst>
              <a:ext uri="{FF2B5EF4-FFF2-40B4-BE49-F238E27FC236}">
                <a16:creationId xmlns:a16="http://schemas.microsoft.com/office/drawing/2014/main" id="{56D8967A-CEA5-4FE5-B62A-8ED515AB9653}"/>
              </a:ext>
            </a:extLst>
          </p:cNvPr>
          <p:cNvPicPr>
            <a:picLocks noGrp="1" noChangeAspect="1"/>
          </p:cNvPicPr>
          <p:nvPr>
            <p:ph idx="1"/>
          </p:nvPr>
        </p:nvPicPr>
        <p:blipFill rotWithShape="1">
          <a:blip r:embed="rId2"/>
          <a:srcRect b="19"/>
          <a:stretch/>
        </p:blipFill>
        <p:spPr>
          <a:xfrm>
            <a:off x="20" y="1282"/>
            <a:ext cx="12188952" cy="6856718"/>
          </a:xfrm>
          <a:prstGeom prst="rect">
            <a:avLst/>
          </a:prstGeom>
        </p:spPr>
      </p:pic>
      <p:sp>
        <p:nvSpPr>
          <p:cNvPr id="2" name="Footer Placeholder 1">
            <a:extLst>
              <a:ext uri="{FF2B5EF4-FFF2-40B4-BE49-F238E27FC236}">
                <a16:creationId xmlns:a16="http://schemas.microsoft.com/office/drawing/2014/main" id="{AE1F6202-E27E-4913-B7D1-E72B1054E72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7592706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1AD8B464-D103-41B9-85B5-D42AE8BC3671}"/>
              </a:ext>
            </a:extLst>
          </p:cNvPr>
          <p:cNvPicPr>
            <a:picLocks noChangeAspect="1"/>
          </p:cNvPicPr>
          <p:nvPr/>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852621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Object 1" descr="preencoded.png">
            <a:extLst>
              <a:ext uri="{FF2B5EF4-FFF2-40B4-BE49-F238E27FC236}">
                <a16:creationId xmlns:a16="http://schemas.microsoft.com/office/drawing/2014/main" id="{5899DD06-233C-4866-8696-41526F002117}"/>
              </a:ext>
            </a:extLst>
          </p:cNvPr>
          <p:cNvPicPr>
            <a:picLocks noChangeAspect="1"/>
          </p:cNvPicPr>
          <p:nvPr/>
        </p:nvPicPr>
        <p:blipFill rotWithShape="1">
          <a:blip r:embed="rId2"/>
          <a:srcRect b="19"/>
          <a:stretch/>
        </p:blipFill>
        <p:spPr>
          <a:xfrm>
            <a:off x="20" y="1282"/>
            <a:ext cx="12191980" cy="6856718"/>
          </a:xfrm>
          <a:prstGeom prst="rect">
            <a:avLst/>
          </a:prstGeom>
        </p:spPr>
      </p:pic>
      <p:sp>
        <p:nvSpPr>
          <p:cNvPr id="2" name="Footer Placeholder 1">
            <a:extLst>
              <a:ext uri="{FF2B5EF4-FFF2-40B4-BE49-F238E27FC236}">
                <a16:creationId xmlns:a16="http://schemas.microsoft.com/office/drawing/2014/main" id="{265EE53E-A317-4786-AE08-4AE86980881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75719581"/>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Object 1" descr="preencoded.png">
            <a:extLst>
              <a:ext uri="{FF2B5EF4-FFF2-40B4-BE49-F238E27FC236}">
                <a16:creationId xmlns:a16="http://schemas.microsoft.com/office/drawing/2014/main" id="{6612C31A-8C79-477B-8621-69BA63FDA156}"/>
              </a:ext>
            </a:extLst>
          </p:cNvPr>
          <p:cNvPicPr>
            <a:picLocks noGrp="1" noChangeAspect="1"/>
          </p:cNvPicPr>
          <p:nvPr>
            <p:ph idx="1"/>
          </p:nvPr>
        </p:nvPicPr>
        <p:blipFill rotWithShape="1">
          <a:blip r:embed="rId2"/>
          <a:srcRect t="19"/>
          <a:stretch/>
        </p:blipFill>
        <p:spPr>
          <a:xfrm>
            <a:off x="20" y="1282"/>
            <a:ext cx="12191980" cy="6856718"/>
          </a:xfrm>
          <a:prstGeom prst="rect">
            <a:avLst/>
          </a:prstGeom>
        </p:spPr>
      </p:pic>
      <p:sp>
        <p:nvSpPr>
          <p:cNvPr id="2" name="Footer Placeholder 1">
            <a:extLst>
              <a:ext uri="{FF2B5EF4-FFF2-40B4-BE49-F238E27FC236}">
                <a16:creationId xmlns:a16="http://schemas.microsoft.com/office/drawing/2014/main" id="{D843C2E5-6D8E-414D-AAC4-1EEB8C158F3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36039686"/>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1AAA9-3E8D-4BF6-A438-191F774E177F}"/>
              </a:ext>
            </a:extLst>
          </p:cNvPr>
          <p:cNvPicPr>
            <a:picLocks noChangeAspect="1"/>
          </p:cNvPicPr>
          <p:nvPr/>
        </p:nvPicPr>
        <p:blipFill>
          <a:blip r:embed="rId2"/>
          <a:stretch>
            <a:fillRect/>
          </a:stretch>
        </p:blipFill>
        <p:spPr>
          <a:xfrm>
            <a:off x="11092070" y="13253"/>
            <a:ext cx="1107578" cy="707901"/>
          </a:xfrm>
          <a:prstGeom prst="rect">
            <a:avLst/>
          </a:prstGeom>
        </p:spPr>
      </p:pic>
      <p:sp>
        <p:nvSpPr>
          <p:cNvPr id="18" name="AutoShape 11">
            <a:extLst>
              <a:ext uri="{FF2B5EF4-FFF2-40B4-BE49-F238E27FC236}">
                <a16:creationId xmlns:a16="http://schemas.microsoft.com/office/drawing/2014/main" id="{69116878-46BC-494E-B7FF-1421AF2C45B0}"/>
              </a:ext>
            </a:extLst>
          </p:cNvPr>
          <p:cNvSpPr/>
          <p:nvPr/>
        </p:nvSpPr>
        <p:spPr>
          <a:xfrm>
            <a:off x="0" y="3735"/>
            <a:ext cx="11092070" cy="671627"/>
          </a:xfrm>
          <a:prstGeom prst="rect">
            <a:avLst/>
          </a:prstGeom>
          <a:solidFill>
            <a:srgbClr val="74D0DF"/>
          </a:solidFill>
        </p:spPr>
        <p:txBody>
          <a:bodyPr/>
          <a:lstStyle/>
          <a:p>
            <a:endParaRPr lang="en-US" sz="1200" dirty="0"/>
          </a:p>
        </p:txBody>
      </p:sp>
      <p:sp>
        <p:nvSpPr>
          <p:cNvPr id="9" name="Title 8">
            <a:extLst>
              <a:ext uri="{FF2B5EF4-FFF2-40B4-BE49-F238E27FC236}">
                <a16:creationId xmlns:a16="http://schemas.microsoft.com/office/drawing/2014/main" id="{67BDBFE5-79FE-40B5-AD26-33D6ACA4C1E5}"/>
              </a:ext>
            </a:extLst>
          </p:cNvPr>
          <p:cNvSpPr>
            <a:spLocks noGrp="1"/>
          </p:cNvSpPr>
          <p:nvPr>
            <p:ph type="title"/>
          </p:nvPr>
        </p:nvSpPr>
        <p:spPr>
          <a:xfrm>
            <a:off x="29817" y="-53007"/>
            <a:ext cx="6066183" cy="780539"/>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Switch</a:t>
            </a:r>
            <a:endParaRPr lang="en-IN" sz="36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8DA27FF-0F1E-4650-9B30-2ACAADC68F09}"/>
              </a:ext>
            </a:extLst>
          </p:cNvPr>
          <p:cNvPicPr>
            <a:picLocks noChangeAspect="1"/>
          </p:cNvPicPr>
          <p:nvPr/>
        </p:nvPicPr>
        <p:blipFill>
          <a:blip r:embed="rId3"/>
          <a:stretch>
            <a:fillRect/>
          </a:stretch>
        </p:blipFill>
        <p:spPr>
          <a:xfrm>
            <a:off x="8117978" y="746036"/>
            <a:ext cx="4081670" cy="5961154"/>
          </a:xfrm>
          <a:prstGeom prst="rect">
            <a:avLst/>
          </a:prstGeom>
        </p:spPr>
      </p:pic>
      <p:pic>
        <p:nvPicPr>
          <p:cNvPr id="5" name="Picture 4">
            <a:extLst>
              <a:ext uri="{FF2B5EF4-FFF2-40B4-BE49-F238E27FC236}">
                <a16:creationId xmlns:a16="http://schemas.microsoft.com/office/drawing/2014/main" id="{BD97ACC9-D409-4803-80BD-4ED96FB7965E}"/>
              </a:ext>
            </a:extLst>
          </p:cNvPr>
          <p:cNvPicPr>
            <a:picLocks noChangeAspect="1"/>
          </p:cNvPicPr>
          <p:nvPr/>
        </p:nvPicPr>
        <p:blipFill>
          <a:blip r:embed="rId4"/>
          <a:stretch>
            <a:fillRect/>
          </a:stretch>
        </p:blipFill>
        <p:spPr>
          <a:xfrm>
            <a:off x="4074023" y="746036"/>
            <a:ext cx="4000375" cy="5676402"/>
          </a:xfrm>
          <a:prstGeom prst="rect">
            <a:avLst/>
          </a:prstGeom>
        </p:spPr>
      </p:pic>
      <p:sp>
        <p:nvSpPr>
          <p:cNvPr id="10" name="Rectangle 1">
            <a:extLst>
              <a:ext uri="{FF2B5EF4-FFF2-40B4-BE49-F238E27FC236}">
                <a16:creationId xmlns:a16="http://schemas.microsoft.com/office/drawing/2014/main" id="{594843B0-39E5-4B54-8E31-D3832D01E506}"/>
              </a:ext>
            </a:extLst>
          </p:cNvPr>
          <p:cNvSpPr>
            <a:spLocks noGrp="1" noChangeArrowheads="1"/>
          </p:cNvSpPr>
          <p:nvPr>
            <p:ph idx="1"/>
          </p:nvPr>
        </p:nvSpPr>
        <p:spPr bwMode="auto">
          <a:xfrm>
            <a:off x="29817" y="746036"/>
            <a:ext cx="4091609" cy="2585323"/>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575757"/>
                </a:solidFill>
                <a:effectLst/>
                <a:cs typeface="Arial" panose="020B0604020202020204" pitchFamily="34" charset="0"/>
              </a:rPr>
              <a:t>Go's switch is like the one in C, C++, Java, JavaScript, and PHP, except that Go only runs the selected case, not all the cases that follow.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575757"/>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575757"/>
                </a:solidFill>
                <a:effectLst/>
                <a:cs typeface="Arial" panose="020B0604020202020204" pitchFamily="34" charset="0"/>
              </a:rPr>
              <a:t> In effect, the break statement that is needed at the end of each case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575757"/>
                </a:solidFill>
                <a:effectLst/>
                <a:cs typeface="Arial" panose="020B0604020202020204" pitchFamily="34" charset="0"/>
              </a:rPr>
              <a:t> in those languages is provided automatically in Go </a:t>
            </a:r>
          </a:p>
        </p:txBody>
      </p:sp>
      <p:pic>
        <p:nvPicPr>
          <p:cNvPr id="11" name="Picture 10">
            <a:extLst>
              <a:ext uri="{FF2B5EF4-FFF2-40B4-BE49-F238E27FC236}">
                <a16:creationId xmlns:a16="http://schemas.microsoft.com/office/drawing/2014/main" id="{45DCBA39-2B60-4A66-8CBB-DEAF6ACB7DFE}"/>
              </a:ext>
            </a:extLst>
          </p:cNvPr>
          <p:cNvPicPr>
            <a:picLocks noChangeAspect="1"/>
          </p:cNvPicPr>
          <p:nvPr/>
        </p:nvPicPr>
        <p:blipFill>
          <a:blip r:embed="rId5"/>
          <a:stretch>
            <a:fillRect/>
          </a:stretch>
        </p:blipFill>
        <p:spPr>
          <a:xfrm>
            <a:off x="70579" y="3305528"/>
            <a:ext cx="3959864" cy="3640916"/>
          </a:xfrm>
          <a:prstGeom prst="rect">
            <a:avLst/>
          </a:prstGeom>
        </p:spPr>
      </p:pic>
      <p:sp>
        <p:nvSpPr>
          <p:cNvPr id="2" name="Footer Placeholder 1">
            <a:extLst>
              <a:ext uri="{FF2B5EF4-FFF2-40B4-BE49-F238E27FC236}">
                <a16:creationId xmlns:a16="http://schemas.microsoft.com/office/drawing/2014/main" id="{D0CB3454-021B-470D-8DEA-9AFDC0C955BC}"/>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91348421"/>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Object 1" descr="preencoded.png">
            <a:extLst>
              <a:ext uri="{FF2B5EF4-FFF2-40B4-BE49-F238E27FC236}">
                <a16:creationId xmlns:a16="http://schemas.microsoft.com/office/drawing/2014/main" id="{AF1F42CB-68F4-43EA-88C7-38C6B4923282}"/>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
        <p:nvSpPr>
          <p:cNvPr id="2" name="Footer Placeholder 1">
            <a:extLst>
              <a:ext uri="{FF2B5EF4-FFF2-40B4-BE49-F238E27FC236}">
                <a16:creationId xmlns:a16="http://schemas.microsoft.com/office/drawing/2014/main" id="{D5B1F8D5-A69A-4E6F-B879-590491C2D97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9663830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Object 1" descr="preencoded.png">
            <a:extLst>
              <a:ext uri="{FF2B5EF4-FFF2-40B4-BE49-F238E27FC236}">
                <a16:creationId xmlns:a16="http://schemas.microsoft.com/office/drawing/2014/main" id="{23B16F5F-68F6-4AA3-BC27-D3C89BB893A4}"/>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
        <p:nvSpPr>
          <p:cNvPr id="2" name="Footer Placeholder 1">
            <a:extLst>
              <a:ext uri="{FF2B5EF4-FFF2-40B4-BE49-F238E27FC236}">
                <a16:creationId xmlns:a16="http://schemas.microsoft.com/office/drawing/2014/main" id="{74F985B1-FF8E-4598-890F-CBABB89F19F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40910256"/>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Object 1" descr="preencoded.png">
            <a:extLst>
              <a:ext uri="{FF2B5EF4-FFF2-40B4-BE49-F238E27FC236}">
                <a16:creationId xmlns:a16="http://schemas.microsoft.com/office/drawing/2014/main" id="{B90EE7D7-FE1F-421A-83AF-EB4D166C1B7F}"/>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
        <p:nvSpPr>
          <p:cNvPr id="2" name="Footer Placeholder 1">
            <a:extLst>
              <a:ext uri="{FF2B5EF4-FFF2-40B4-BE49-F238E27FC236}">
                <a16:creationId xmlns:a16="http://schemas.microsoft.com/office/drawing/2014/main" id="{51A1AE2B-1F4C-418A-B988-91975A99C99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4223842"/>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Object 1" descr="preencoded.png">
            <a:extLst>
              <a:ext uri="{FF2B5EF4-FFF2-40B4-BE49-F238E27FC236}">
                <a16:creationId xmlns:a16="http://schemas.microsoft.com/office/drawing/2014/main" id="{1C04DA49-CB23-49D0-9DF5-0047DE0FEAB2}"/>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
        <p:nvSpPr>
          <p:cNvPr id="2" name="Footer Placeholder 1">
            <a:extLst>
              <a:ext uri="{FF2B5EF4-FFF2-40B4-BE49-F238E27FC236}">
                <a16:creationId xmlns:a16="http://schemas.microsoft.com/office/drawing/2014/main" id="{0B6BD158-82A7-4EE4-A4EA-A9F8CBD7604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87840006"/>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Object 1" descr="preencoded.png">
            <a:extLst>
              <a:ext uri="{FF2B5EF4-FFF2-40B4-BE49-F238E27FC236}">
                <a16:creationId xmlns:a16="http://schemas.microsoft.com/office/drawing/2014/main" id="{EA9B6542-A860-4EBF-A5D8-6054AFA3E946}"/>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
        <p:nvSpPr>
          <p:cNvPr id="2" name="Footer Placeholder 1">
            <a:extLst>
              <a:ext uri="{FF2B5EF4-FFF2-40B4-BE49-F238E27FC236}">
                <a16:creationId xmlns:a16="http://schemas.microsoft.com/office/drawing/2014/main" id="{26F21944-4071-4448-B78D-7F6D147EC94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1401400"/>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Object 1" descr="preencoded.png">
            <a:extLst>
              <a:ext uri="{FF2B5EF4-FFF2-40B4-BE49-F238E27FC236}">
                <a16:creationId xmlns:a16="http://schemas.microsoft.com/office/drawing/2014/main" id="{14674F18-BA17-4625-BEB8-8C61C194D2B8}"/>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
        <p:nvSpPr>
          <p:cNvPr id="2" name="Footer Placeholder 1">
            <a:extLst>
              <a:ext uri="{FF2B5EF4-FFF2-40B4-BE49-F238E27FC236}">
                <a16:creationId xmlns:a16="http://schemas.microsoft.com/office/drawing/2014/main" id="{6DF9027F-991B-469B-B14E-27526891A90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37350322"/>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Object 1" descr="preencoded.png">
            <a:extLst>
              <a:ext uri="{FF2B5EF4-FFF2-40B4-BE49-F238E27FC236}">
                <a16:creationId xmlns:a16="http://schemas.microsoft.com/office/drawing/2014/main" id="{689D271A-6F20-40CB-88D5-A2E26AFF3673}"/>
              </a:ext>
            </a:extLst>
          </p:cNvPr>
          <p:cNvPicPr>
            <a:picLocks noGrp="1" noChangeAspect="1"/>
          </p:cNvPicPr>
          <p:nvPr>
            <p:ph idx="1"/>
          </p:nvPr>
        </p:nvPicPr>
        <p:blipFill rotWithShape="1">
          <a:blip r:embed="rId2"/>
          <a:srcRect b="19"/>
          <a:stretch/>
        </p:blipFill>
        <p:spPr>
          <a:xfrm>
            <a:off x="-1504" y="1282"/>
            <a:ext cx="12191980" cy="6856718"/>
          </a:xfrm>
          <a:prstGeom prst="rect">
            <a:avLst/>
          </a:prstGeom>
        </p:spPr>
      </p:pic>
      <p:sp>
        <p:nvSpPr>
          <p:cNvPr id="7" name="TextBox 6">
            <a:extLst>
              <a:ext uri="{FF2B5EF4-FFF2-40B4-BE49-F238E27FC236}">
                <a16:creationId xmlns:a16="http://schemas.microsoft.com/office/drawing/2014/main" id="{05FA2ADD-618C-446F-A576-07406C3F580F}"/>
              </a:ext>
            </a:extLst>
          </p:cNvPr>
          <p:cNvSpPr txBox="1"/>
          <p:nvPr/>
        </p:nvSpPr>
        <p:spPr>
          <a:xfrm>
            <a:off x="4824964" y="3018182"/>
            <a:ext cx="7194758" cy="1211101"/>
          </a:xfrm>
          <a:prstGeom prst="rect">
            <a:avLst/>
          </a:prstGeom>
          <a:noFill/>
        </p:spPr>
        <p:txBody>
          <a:bodyPr wrap="square">
            <a:spAutoFit/>
          </a:bodyPr>
          <a:lstStyle/>
          <a:p>
            <a:pPr>
              <a:lnSpc>
                <a:spcPts val="2987"/>
              </a:lnSpc>
            </a:pPr>
            <a:r>
              <a:rPr lang="en-US" spc="192" dirty="0">
                <a:solidFill>
                  <a:srgbClr val="111B1E"/>
                </a:solidFill>
                <a:latin typeface="Arial" panose="020B0604020202020204" pitchFamily="34" charset="0"/>
                <a:cs typeface="Arial" panose="020B0604020202020204" pitchFamily="34" charset="0"/>
              </a:rPr>
              <a:t> -</a:t>
            </a:r>
            <a:r>
              <a:rPr lang="en-US" sz="2000" spc="192" dirty="0">
                <a:solidFill>
                  <a:srgbClr val="575757"/>
                </a:solidFill>
                <a:latin typeface="Arial" panose="020B0604020202020204" pitchFamily="34" charset="0"/>
                <a:cs typeface="Arial" panose="020B0604020202020204" pitchFamily="34" charset="0"/>
              </a:rPr>
              <a:t> The commands that are called via the defer keyword will be put on a stack, work following last-in-first-out mechanism</a:t>
            </a:r>
          </a:p>
        </p:txBody>
      </p:sp>
      <p:sp>
        <p:nvSpPr>
          <p:cNvPr id="2" name="Footer Placeholder 1">
            <a:extLst>
              <a:ext uri="{FF2B5EF4-FFF2-40B4-BE49-F238E27FC236}">
                <a16:creationId xmlns:a16="http://schemas.microsoft.com/office/drawing/2014/main" id="{92BBE4D1-F92A-4538-80B3-CACD02C4855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3702731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D2EBD467-FDE0-45F7-B9A6-052C510136C1}"/>
              </a:ext>
            </a:extLst>
          </p:cNvPr>
          <p:cNvPicPr>
            <a:picLocks noChangeAspect="1"/>
          </p:cNvPicPr>
          <p:nvPr/>
        </p:nvPicPr>
        <p:blipFill>
          <a:blip r:embed="rId2"/>
          <a:stretch/>
        </p:blipFill>
        <p:spPr>
          <a:xfrm>
            <a:off x="2381958" y="643469"/>
            <a:ext cx="7428087" cy="5571065"/>
          </a:xfrm>
          <a:prstGeom prst="rect">
            <a:avLst/>
          </a:prstGeom>
          <a:ln>
            <a:noFill/>
          </a:ln>
        </p:spPr>
      </p:pic>
      <p:sp>
        <p:nvSpPr>
          <p:cNvPr id="10" name="TextBox 6">
            <a:extLst>
              <a:ext uri="{FF2B5EF4-FFF2-40B4-BE49-F238E27FC236}">
                <a16:creationId xmlns:a16="http://schemas.microsoft.com/office/drawing/2014/main" id="{D47CD84B-0DD3-43E0-94B5-221980E07F7B}"/>
              </a:ext>
            </a:extLst>
          </p:cNvPr>
          <p:cNvSpPr txBox="1"/>
          <p:nvPr/>
        </p:nvSpPr>
        <p:spPr>
          <a:xfrm>
            <a:off x="757981" y="4126879"/>
            <a:ext cx="6981179" cy="695447"/>
          </a:xfrm>
          <a:prstGeom prst="rect">
            <a:avLst/>
          </a:prstGeom>
        </p:spPr>
        <p:txBody>
          <a:bodyPr wrap="square" lIns="0" tIns="0" rIns="0" bIns="0" rtlCol="0" anchor="t">
            <a:spAutoFit/>
          </a:bodyPr>
          <a:lstStyle/>
          <a:p>
            <a:pPr>
              <a:lnSpc>
                <a:spcPts val="6000"/>
              </a:lnSpc>
            </a:pPr>
            <a:r>
              <a:rPr lang="en-US" sz="3600" b="1" spc="151" dirty="0">
                <a:solidFill>
                  <a:srgbClr val="241D27"/>
                </a:solidFill>
                <a:latin typeface="Space Mono"/>
              </a:rPr>
              <a:t>GO’s Goals  </a:t>
            </a:r>
            <a:r>
              <a:rPr lang="en-US" sz="3600" b="1" spc="151" dirty="0">
                <a:solidFill>
                  <a:srgbClr val="241D27"/>
                </a:solidFill>
                <a:latin typeface="Space Mono"/>
                <a:sym typeface="Wingdings" panose="05000000000000000000" pitchFamily="2" charset="2"/>
              </a:rPr>
              <a:t></a:t>
            </a:r>
            <a:endParaRPr lang="en-US" sz="3600" b="1" spc="151" dirty="0">
              <a:solidFill>
                <a:srgbClr val="241D27"/>
              </a:solidFill>
              <a:latin typeface="Space Mono"/>
            </a:endParaRPr>
          </a:p>
        </p:txBody>
      </p:sp>
      <p:pic>
        <p:nvPicPr>
          <p:cNvPr id="4" name="Graphic 3">
            <a:extLst>
              <a:ext uri="{FF2B5EF4-FFF2-40B4-BE49-F238E27FC236}">
                <a16:creationId xmlns:a16="http://schemas.microsoft.com/office/drawing/2014/main" id="{94BD2944-4F35-4C37-9CC4-06AA3AB97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2950" y="643469"/>
            <a:ext cx="1510992" cy="1510992"/>
          </a:xfrm>
          <a:prstGeom prst="rect">
            <a:avLst/>
          </a:prstGeom>
        </p:spPr>
      </p:pic>
    </p:spTree>
    <p:extLst>
      <p:ext uri="{BB962C8B-B14F-4D97-AF65-F5344CB8AC3E}">
        <p14:creationId xmlns:p14="http://schemas.microsoft.com/office/powerpoint/2010/main" val="424737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Object 1" descr="preencoded.png">
            <a:extLst>
              <a:ext uri="{FF2B5EF4-FFF2-40B4-BE49-F238E27FC236}">
                <a16:creationId xmlns:a16="http://schemas.microsoft.com/office/drawing/2014/main" id="{6289A6A4-AC74-4786-9362-634B982E9D6E}"/>
              </a:ext>
            </a:extLst>
          </p:cNvPr>
          <p:cNvPicPr>
            <a:picLocks noGrp="1" noChangeAspect="1"/>
          </p:cNvPicPr>
          <p:nvPr>
            <p:ph idx="1"/>
          </p:nvPr>
        </p:nvPicPr>
        <p:blipFill rotWithShape="1">
          <a:blip r:embed="rId2"/>
          <a:srcRect b="19"/>
          <a:stretch/>
        </p:blipFill>
        <p:spPr>
          <a:xfrm>
            <a:off x="-1504" y="0"/>
            <a:ext cx="12191980" cy="6856718"/>
          </a:xfrm>
          <a:prstGeom prst="rect">
            <a:avLst/>
          </a:prstGeom>
        </p:spPr>
      </p:pic>
      <p:pic>
        <p:nvPicPr>
          <p:cNvPr id="5" name="Picture 2" descr="Golang: How To Implement Concurrency With Goroutines and Channels | by Axel  Dietrich | Feb, 2022 | Better Programming">
            <a:extLst>
              <a:ext uri="{FF2B5EF4-FFF2-40B4-BE49-F238E27FC236}">
                <a16:creationId xmlns:a16="http://schemas.microsoft.com/office/drawing/2014/main" id="{38D2CF7C-1592-42CD-91A9-3A2A3D87A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644" y="3796216"/>
            <a:ext cx="2954216" cy="231350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6DD37882-0073-417F-89B0-2BCEDE0B096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312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Object 1" descr="preencoded.png">
            <a:extLst>
              <a:ext uri="{FF2B5EF4-FFF2-40B4-BE49-F238E27FC236}">
                <a16:creationId xmlns:a16="http://schemas.microsoft.com/office/drawing/2014/main" id="{9D7536D7-699A-4B40-82D0-BD30EE2CAE53}"/>
              </a:ext>
            </a:extLst>
          </p:cNvPr>
          <p:cNvPicPr>
            <a:picLocks noGrp="1" noChangeAspect="1"/>
          </p:cNvPicPr>
          <p:nvPr>
            <p:ph idx="1"/>
          </p:nvPr>
        </p:nvPicPr>
        <p:blipFill rotWithShape="1">
          <a:blip r:embed="rId2"/>
          <a:srcRect b="19"/>
          <a:stretch/>
        </p:blipFill>
        <p:spPr>
          <a:xfrm>
            <a:off x="-3008" y="-195665"/>
            <a:ext cx="12191980" cy="6856718"/>
          </a:xfrm>
          <a:prstGeom prst="rect">
            <a:avLst/>
          </a:prstGeom>
        </p:spPr>
      </p:pic>
      <p:pic>
        <p:nvPicPr>
          <p:cNvPr id="3074" name="Picture 2" descr="Golang: How To Implement Concurrency With Goroutines and Channels | by Axel  Dietrich | Feb, 2022 | Better Programming">
            <a:extLst>
              <a:ext uri="{FF2B5EF4-FFF2-40B4-BE49-F238E27FC236}">
                <a16:creationId xmlns:a16="http://schemas.microsoft.com/office/drawing/2014/main" id="{70C23A61-8B9B-4ADC-B955-5511EE1CB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444" y="4167277"/>
            <a:ext cx="2954216" cy="231350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6DB99D9B-D302-4A2A-A116-D1F8B8DD9D3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8533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Object 1" descr="preencoded.png">
            <a:extLst>
              <a:ext uri="{FF2B5EF4-FFF2-40B4-BE49-F238E27FC236}">
                <a16:creationId xmlns:a16="http://schemas.microsoft.com/office/drawing/2014/main" id="{4AC43E74-DAE7-40A7-BC4E-8B2F5B3F0413}"/>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pic>
        <p:nvPicPr>
          <p:cNvPr id="4098" name="Picture 2" descr="Golang: How To Implement Concurrency With Goroutines and Channels | by Axel  Dietrich | Feb, 2022 | Better Programming">
            <a:extLst>
              <a:ext uri="{FF2B5EF4-FFF2-40B4-BE49-F238E27FC236}">
                <a16:creationId xmlns:a16="http://schemas.microsoft.com/office/drawing/2014/main" id="{225402D5-E5E4-4CBB-949F-DDE4B7144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15" y="730421"/>
            <a:ext cx="1153551" cy="115355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5DA555D4-4423-4EC7-90E1-C9083196257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0186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Object 1" descr="preencoded.png">
            <a:extLst>
              <a:ext uri="{FF2B5EF4-FFF2-40B4-BE49-F238E27FC236}">
                <a16:creationId xmlns:a16="http://schemas.microsoft.com/office/drawing/2014/main" id="{7031928C-7EEC-4C40-BEA6-7E519DA76D7E}"/>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pic>
        <p:nvPicPr>
          <p:cNvPr id="5" name="Picture 2" descr="Golang: How To Implement Concurrency With Goroutines and Channels | by Axel  Dietrich | Feb, 2022 | Better Programming">
            <a:extLst>
              <a:ext uri="{FF2B5EF4-FFF2-40B4-BE49-F238E27FC236}">
                <a16:creationId xmlns:a16="http://schemas.microsoft.com/office/drawing/2014/main" id="{EE72F6F0-9505-48AB-A47B-CBBC9CA2B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0936" y="772624"/>
            <a:ext cx="1153551" cy="115355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78D2399-1BBC-4A34-A87E-BFFDCE1452E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39254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6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Object 1" descr="preencoded.png">
            <a:extLst>
              <a:ext uri="{FF2B5EF4-FFF2-40B4-BE49-F238E27FC236}">
                <a16:creationId xmlns:a16="http://schemas.microsoft.com/office/drawing/2014/main" id="{E1F01252-D249-4055-AE72-2406E00D4A6B}"/>
              </a:ext>
            </a:extLst>
          </p:cNvPr>
          <p:cNvPicPr>
            <a:picLocks noGrp="1" noChangeAspect="1"/>
          </p:cNvPicPr>
          <p:nvPr>
            <p:ph idx="1"/>
          </p:nvPr>
        </p:nvPicPr>
        <p:blipFill>
          <a:blip r:embed="rId2"/>
          <a:stretch/>
        </p:blipFill>
        <p:spPr>
          <a:xfrm>
            <a:off x="2381956" y="643467"/>
            <a:ext cx="7428088" cy="5571066"/>
          </a:xfrm>
          <a:prstGeom prst="rect">
            <a:avLst/>
          </a:prstGeom>
        </p:spPr>
      </p:pic>
      <p:sp>
        <p:nvSpPr>
          <p:cNvPr id="2" name="Footer Placeholder 1">
            <a:extLst>
              <a:ext uri="{FF2B5EF4-FFF2-40B4-BE49-F238E27FC236}">
                <a16:creationId xmlns:a16="http://schemas.microsoft.com/office/drawing/2014/main" id="{FF6A77BD-BE8B-4863-88F0-6F5F9FFBB05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203361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F6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ject 1" descr="preencoded.png">
            <a:extLst>
              <a:ext uri="{FF2B5EF4-FFF2-40B4-BE49-F238E27FC236}">
                <a16:creationId xmlns:a16="http://schemas.microsoft.com/office/drawing/2014/main" id="{AE5D7F55-BA57-4DFA-B803-20BE9130EBB6}"/>
              </a:ext>
            </a:extLst>
          </p:cNvPr>
          <p:cNvPicPr>
            <a:picLocks noGrp="1" noChangeAspect="1"/>
          </p:cNvPicPr>
          <p:nvPr>
            <p:ph idx="1"/>
          </p:nvPr>
        </p:nvPicPr>
        <p:blipFill>
          <a:blip r:embed="rId2"/>
          <a:stretch/>
        </p:blipFill>
        <p:spPr>
          <a:xfrm>
            <a:off x="2381956" y="643467"/>
            <a:ext cx="7428088" cy="5571066"/>
          </a:xfrm>
          <a:prstGeom prst="rect">
            <a:avLst/>
          </a:prstGeom>
        </p:spPr>
      </p:pic>
      <p:sp>
        <p:nvSpPr>
          <p:cNvPr id="2" name="Footer Placeholder 1">
            <a:extLst>
              <a:ext uri="{FF2B5EF4-FFF2-40B4-BE49-F238E27FC236}">
                <a16:creationId xmlns:a16="http://schemas.microsoft.com/office/drawing/2014/main" id="{574C25D6-83EE-4B47-B6CF-D2E3D01023A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138261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1AAA9-3E8D-4BF6-A438-191F774E177F}"/>
              </a:ext>
            </a:extLst>
          </p:cNvPr>
          <p:cNvPicPr>
            <a:picLocks noChangeAspect="1"/>
          </p:cNvPicPr>
          <p:nvPr/>
        </p:nvPicPr>
        <p:blipFill>
          <a:blip r:embed="rId2"/>
          <a:stretch>
            <a:fillRect/>
          </a:stretch>
        </p:blipFill>
        <p:spPr>
          <a:xfrm>
            <a:off x="11092070" y="13253"/>
            <a:ext cx="1107578" cy="707901"/>
          </a:xfrm>
          <a:prstGeom prst="rect">
            <a:avLst/>
          </a:prstGeom>
        </p:spPr>
      </p:pic>
      <p:sp>
        <p:nvSpPr>
          <p:cNvPr id="18" name="AutoShape 11">
            <a:extLst>
              <a:ext uri="{FF2B5EF4-FFF2-40B4-BE49-F238E27FC236}">
                <a16:creationId xmlns:a16="http://schemas.microsoft.com/office/drawing/2014/main" id="{69116878-46BC-494E-B7FF-1421AF2C45B0}"/>
              </a:ext>
            </a:extLst>
          </p:cNvPr>
          <p:cNvSpPr/>
          <p:nvPr/>
        </p:nvSpPr>
        <p:spPr>
          <a:xfrm>
            <a:off x="0" y="3735"/>
            <a:ext cx="11092070" cy="671627"/>
          </a:xfrm>
          <a:prstGeom prst="rect">
            <a:avLst/>
          </a:prstGeom>
          <a:solidFill>
            <a:srgbClr val="74D0DF"/>
          </a:solidFill>
        </p:spPr>
        <p:txBody>
          <a:bodyPr/>
          <a:lstStyle/>
          <a:p>
            <a:endParaRPr lang="en-US" sz="1200" dirty="0"/>
          </a:p>
        </p:txBody>
      </p:sp>
      <p:sp>
        <p:nvSpPr>
          <p:cNvPr id="9" name="Title 8">
            <a:extLst>
              <a:ext uri="{FF2B5EF4-FFF2-40B4-BE49-F238E27FC236}">
                <a16:creationId xmlns:a16="http://schemas.microsoft.com/office/drawing/2014/main" id="{67BDBFE5-79FE-40B5-AD26-33D6ACA4C1E5}"/>
              </a:ext>
            </a:extLst>
          </p:cNvPr>
          <p:cNvSpPr>
            <a:spLocks noGrp="1"/>
          </p:cNvSpPr>
          <p:nvPr>
            <p:ph type="title"/>
          </p:nvPr>
        </p:nvSpPr>
        <p:spPr>
          <a:xfrm>
            <a:off x="29817" y="-53007"/>
            <a:ext cx="6066183" cy="780539"/>
          </a:xfrm>
        </p:spPr>
        <p:txBody>
          <a:bodyPr>
            <a:normAutofit/>
          </a:bodyPr>
          <a:lstStyle/>
          <a:p>
            <a:r>
              <a:rPr lang="en-US" sz="3600" dirty="0">
                <a:solidFill>
                  <a:schemeClr val="bg1"/>
                </a:solidFill>
              </a:rPr>
              <a:t>Go Tools</a:t>
            </a:r>
            <a:endParaRPr lang="en-IN" sz="3600" dirty="0">
              <a:solidFill>
                <a:schemeClr val="bg1"/>
              </a:solidFill>
            </a:endParaRPr>
          </a:p>
        </p:txBody>
      </p:sp>
      <p:pic>
        <p:nvPicPr>
          <p:cNvPr id="10" name="Object 1" descr="preencoded.png">
            <a:extLst>
              <a:ext uri="{FF2B5EF4-FFF2-40B4-BE49-F238E27FC236}">
                <a16:creationId xmlns:a16="http://schemas.microsoft.com/office/drawing/2014/main" id="{2567D60C-DA4D-4F01-A119-50F4FC259BB6}"/>
              </a:ext>
            </a:extLst>
          </p:cNvPr>
          <p:cNvPicPr>
            <a:picLocks noGrp="1" noChangeAspect="1"/>
          </p:cNvPicPr>
          <p:nvPr>
            <p:ph idx="1"/>
          </p:nvPr>
        </p:nvPicPr>
        <p:blipFill>
          <a:blip r:embed="rId3"/>
          <a:srcRect/>
          <a:stretch/>
        </p:blipFill>
        <p:spPr>
          <a:xfrm>
            <a:off x="80849" y="675361"/>
            <a:ext cx="10163082" cy="6226732"/>
          </a:xfrm>
          <a:prstGeom prst="rect">
            <a:avLst/>
          </a:prstGeom>
        </p:spPr>
      </p:pic>
      <p:pic>
        <p:nvPicPr>
          <p:cNvPr id="1026" name="Picture 2">
            <a:extLst>
              <a:ext uri="{FF2B5EF4-FFF2-40B4-BE49-F238E27FC236}">
                <a16:creationId xmlns:a16="http://schemas.microsoft.com/office/drawing/2014/main" id="{10D8E289-9182-4D5C-AEA7-DF6E9483E4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0880" y="4424831"/>
            <a:ext cx="2732838" cy="273283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ADBB1030-5926-4005-910E-E73AFCA631E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37089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1AAA9-3E8D-4BF6-A438-191F774E177F}"/>
              </a:ext>
            </a:extLst>
          </p:cNvPr>
          <p:cNvPicPr>
            <a:picLocks noChangeAspect="1"/>
          </p:cNvPicPr>
          <p:nvPr/>
        </p:nvPicPr>
        <p:blipFill>
          <a:blip r:embed="rId2"/>
          <a:stretch>
            <a:fillRect/>
          </a:stretch>
        </p:blipFill>
        <p:spPr>
          <a:xfrm>
            <a:off x="11092070" y="13253"/>
            <a:ext cx="1107578" cy="707901"/>
          </a:xfrm>
          <a:prstGeom prst="rect">
            <a:avLst/>
          </a:prstGeom>
        </p:spPr>
      </p:pic>
      <p:sp>
        <p:nvSpPr>
          <p:cNvPr id="18" name="AutoShape 11">
            <a:extLst>
              <a:ext uri="{FF2B5EF4-FFF2-40B4-BE49-F238E27FC236}">
                <a16:creationId xmlns:a16="http://schemas.microsoft.com/office/drawing/2014/main" id="{69116878-46BC-494E-B7FF-1421AF2C45B0}"/>
              </a:ext>
            </a:extLst>
          </p:cNvPr>
          <p:cNvSpPr/>
          <p:nvPr/>
        </p:nvSpPr>
        <p:spPr>
          <a:xfrm>
            <a:off x="0" y="3735"/>
            <a:ext cx="11092070" cy="671627"/>
          </a:xfrm>
          <a:prstGeom prst="rect">
            <a:avLst/>
          </a:prstGeom>
          <a:solidFill>
            <a:srgbClr val="74D0DF"/>
          </a:solidFill>
        </p:spPr>
        <p:txBody>
          <a:bodyPr/>
          <a:lstStyle/>
          <a:p>
            <a:endParaRPr lang="en-US" sz="1200" dirty="0"/>
          </a:p>
        </p:txBody>
      </p:sp>
      <p:sp>
        <p:nvSpPr>
          <p:cNvPr id="9" name="Title 8">
            <a:extLst>
              <a:ext uri="{FF2B5EF4-FFF2-40B4-BE49-F238E27FC236}">
                <a16:creationId xmlns:a16="http://schemas.microsoft.com/office/drawing/2014/main" id="{67BDBFE5-79FE-40B5-AD26-33D6ACA4C1E5}"/>
              </a:ext>
            </a:extLst>
          </p:cNvPr>
          <p:cNvSpPr>
            <a:spLocks noGrp="1"/>
          </p:cNvSpPr>
          <p:nvPr>
            <p:ph type="title"/>
          </p:nvPr>
        </p:nvSpPr>
        <p:spPr>
          <a:xfrm>
            <a:off x="29817" y="-53007"/>
            <a:ext cx="6066183" cy="780539"/>
          </a:xfrm>
        </p:spPr>
        <p:txBody>
          <a:bodyPr>
            <a:normAutofit/>
          </a:bodyPr>
          <a:lstStyle/>
          <a:p>
            <a:r>
              <a:rPr lang="en-US" sz="3600" dirty="0">
                <a:solidFill>
                  <a:schemeClr val="bg1"/>
                </a:solidFill>
              </a:rPr>
              <a:t>A Web Server</a:t>
            </a:r>
            <a:endParaRPr lang="en-IN" sz="3600" dirty="0">
              <a:solidFill>
                <a:schemeClr val="bg1"/>
              </a:solidFill>
            </a:endParaRPr>
          </a:p>
        </p:txBody>
      </p:sp>
      <p:pic>
        <p:nvPicPr>
          <p:cNvPr id="6" name="Content Placeholder 5">
            <a:extLst>
              <a:ext uri="{FF2B5EF4-FFF2-40B4-BE49-F238E27FC236}">
                <a16:creationId xmlns:a16="http://schemas.microsoft.com/office/drawing/2014/main" id="{72AD158A-F4CC-49E1-987A-AD21DA2C9A5F}"/>
              </a:ext>
            </a:extLst>
          </p:cNvPr>
          <p:cNvPicPr>
            <a:picLocks noGrp="1" noChangeAspect="1"/>
          </p:cNvPicPr>
          <p:nvPr>
            <p:ph idx="1"/>
          </p:nvPr>
        </p:nvPicPr>
        <p:blipFill>
          <a:blip r:embed="rId3"/>
          <a:stretch>
            <a:fillRect/>
          </a:stretch>
        </p:blipFill>
        <p:spPr>
          <a:xfrm>
            <a:off x="3554892" y="2424654"/>
            <a:ext cx="6513503" cy="3745264"/>
          </a:xfrm>
        </p:spPr>
      </p:pic>
      <p:sp>
        <p:nvSpPr>
          <p:cNvPr id="13" name="Title 1">
            <a:extLst>
              <a:ext uri="{FF2B5EF4-FFF2-40B4-BE49-F238E27FC236}">
                <a16:creationId xmlns:a16="http://schemas.microsoft.com/office/drawing/2014/main" id="{365116E3-D394-4F15-A76A-23F8246E912A}"/>
              </a:ext>
            </a:extLst>
          </p:cNvPr>
          <p:cNvSpPr txBox="1">
            <a:spLocks/>
          </p:cNvSpPr>
          <p:nvPr/>
        </p:nvSpPr>
        <p:spPr>
          <a:xfrm>
            <a:off x="142461" y="1099091"/>
            <a:ext cx="12049539"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3200" dirty="0">
                <a:latin typeface="Arial" panose="020B0604020202020204" pitchFamily="34" charset="0"/>
                <a:cs typeface="Arial" panose="020B0604020202020204" pitchFamily="34" charset="0"/>
              </a:rPr>
              <a:t>It is just simple to build a web server with 15 lines or less !!</a:t>
            </a:r>
            <a:br>
              <a:rPr lang="en-US" sz="3200" dirty="0">
                <a:latin typeface="Arial" panose="020B0604020202020204" pitchFamily="34" charset="0"/>
                <a:cs typeface="Arial" panose="020B0604020202020204" pitchFamily="34" charset="0"/>
              </a:rPr>
            </a:br>
            <a:r>
              <a:rPr lang="en-US" sz="3200" dirty="0">
                <a:solidFill>
                  <a:schemeClr val="accent1"/>
                </a:solidFill>
                <a:latin typeface="Arial" panose="020B0604020202020204" pitchFamily="34" charset="0"/>
                <a:cs typeface="Arial" panose="020B0604020202020204" pitchFamily="34" charset="0"/>
              </a:rPr>
              <a:t>Could you believe that ?</a:t>
            </a:r>
            <a:endParaRPr lang="en-US" sz="3200" dirty="0">
              <a:latin typeface="Arial" panose="020B0604020202020204" pitchFamily="34" charset="0"/>
              <a:cs typeface="Arial" panose="020B0604020202020204" pitchFamily="34" charset="0"/>
            </a:endParaRPr>
          </a:p>
          <a:p>
            <a:endParaRPr lang="en-IN" sz="3200" dirty="0">
              <a:solidFill>
                <a:schemeClr val="accent1"/>
              </a:solidFill>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6AA3786E-97FF-4BD1-B29B-B1BB8B72E3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18" y="2561405"/>
            <a:ext cx="3028117" cy="302811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59DA6C9F-FD45-4C27-AA0D-0B452467FE0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6508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4E117EB3-F249-41AC-9B42-A8AA8D6C151C}"/>
              </a:ext>
            </a:extLst>
          </p:cNvPr>
          <p:cNvPicPr>
            <a:picLocks noChangeAspect="1"/>
          </p:cNvPicPr>
          <p:nvPr/>
        </p:nvPicPr>
        <p:blipFill>
          <a:blip r:embed="rId2"/>
          <a:stretch/>
        </p:blipFill>
        <p:spPr>
          <a:xfrm>
            <a:off x="1670671" y="643469"/>
            <a:ext cx="8139373" cy="5571065"/>
          </a:xfrm>
          <a:prstGeom prst="rect">
            <a:avLst/>
          </a:prstGeom>
          <a:ln>
            <a:noFill/>
          </a:ln>
        </p:spPr>
      </p:pic>
    </p:spTree>
    <p:extLst>
      <p:ext uri="{BB962C8B-B14F-4D97-AF65-F5344CB8AC3E}">
        <p14:creationId xmlns:p14="http://schemas.microsoft.com/office/powerpoint/2010/main" val="462739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746CD37C-65B9-43C2-B706-FAA7120E5805}"/>
              </a:ext>
            </a:extLst>
          </p:cNvPr>
          <p:cNvPicPr>
            <a:picLocks noChangeAspect="1"/>
          </p:cNvPicPr>
          <p:nvPr/>
        </p:nvPicPr>
        <p:blipFill rotWithShape="1">
          <a:blip r:embed="rId2"/>
          <a:srcRect t="881" b="486"/>
          <a:stretch/>
        </p:blipFill>
        <p:spPr>
          <a:xfrm>
            <a:off x="1460598" y="10"/>
            <a:ext cx="9270807" cy="6857991"/>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862345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3200" y="261258"/>
            <a:ext cx="11800115" cy="6444343"/>
            <a:chOff x="0" y="0"/>
            <a:chExt cx="33090958" cy="16778514"/>
          </a:xfrm>
        </p:grpSpPr>
        <p:sp>
          <p:nvSpPr>
            <p:cNvPr id="3" name="Freeform 3"/>
            <p:cNvSpPr/>
            <p:nvPr/>
          </p:nvSpPr>
          <p:spPr>
            <a:xfrm>
              <a:off x="0" y="0"/>
              <a:ext cx="33090957" cy="16778514"/>
            </a:xfrm>
            <a:custGeom>
              <a:avLst/>
              <a:gdLst/>
              <a:ahLst/>
              <a:cxnLst/>
              <a:rect l="l" t="t" r="r" b="b"/>
              <a:pathLst>
                <a:path w="33090957" h="16778514">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p:spPr>
        </p:sp>
      </p:grpSp>
      <p:grpSp>
        <p:nvGrpSpPr>
          <p:cNvPr id="4" name="Group 4"/>
          <p:cNvGrpSpPr/>
          <p:nvPr/>
        </p:nvGrpSpPr>
        <p:grpSpPr>
          <a:xfrm>
            <a:off x="685800" y="410033"/>
            <a:ext cx="10820400" cy="1578196"/>
            <a:chOff x="0" y="0"/>
            <a:chExt cx="33090958" cy="4826440"/>
          </a:xfrm>
        </p:grpSpPr>
        <p:sp>
          <p:nvSpPr>
            <p:cNvPr id="5" name="Freeform 5"/>
            <p:cNvSpPr/>
            <p:nvPr/>
          </p:nvSpPr>
          <p:spPr>
            <a:xfrm>
              <a:off x="0" y="0"/>
              <a:ext cx="33090957" cy="4826440"/>
            </a:xfrm>
            <a:custGeom>
              <a:avLst/>
              <a:gdLst/>
              <a:ahLst/>
              <a:cxnLst/>
              <a:rect l="l" t="t" r="r" b="b"/>
              <a:pathLst>
                <a:path w="33090957" h="482644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p:spPr>
        </p:sp>
      </p:grpSp>
      <p:sp>
        <p:nvSpPr>
          <p:cNvPr id="6" name="TextBox 6"/>
          <p:cNvSpPr txBox="1"/>
          <p:nvPr/>
        </p:nvSpPr>
        <p:spPr>
          <a:xfrm>
            <a:off x="777500" y="1126752"/>
            <a:ext cx="9875997" cy="712503"/>
          </a:xfrm>
          <a:prstGeom prst="rect">
            <a:avLst/>
          </a:prstGeom>
        </p:spPr>
        <p:txBody>
          <a:bodyPr wrap="square" lIns="0" tIns="0" rIns="0" bIns="0" rtlCol="0" anchor="t">
            <a:spAutoFit/>
          </a:bodyPr>
          <a:lstStyle/>
          <a:p>
            <a:pPr>
              <a:lnSpc>
                <a:spcPts val="6000"/>
              </a:lnSpc>
            </a:pPr>
            <a:r>
              <a:rPr lang="en-US" sz="4000" b="1" spc="151">
                <a:solidFill>
                  <a:srgbClr val="241D27"/>
                </a:solidFill>
                <a:latin typeface="Space Mono"/>
              </a:rPr>
              <a:t>What is GO programming language?</a:t>
            </a:r>
          </a:p>
        </p:txBody>
      </p:sp>
      <p:sp>
        <p:nvSpPr>
          <p:cNvPr id="8" name="TextBox 8"/>
          <p:cNvSpPr txBox="1"/>
          <p:nvPr/>
        </p:nvSpPr>
        <p:spPr>
          <a:xfrm>
            <a:off x="10478473" y="1268525"/>
            <a:ext cx="667359" cy="410369"/>
          </a:xfrm>
          <a:prstGeom prst="rect">
            <a:avLst/>
          </a:prstGeom>
        </p:spPr>
        <p:txBody>
          <a:bodyPr lIns="0" tIns="0" rIns="0" bIns="0" rtlCol="0" anchor="t">
            <a:spAutoFit/>
          </a:bodyPr>
          <a:lstStyle/>
          <a:p>
            <a:pPr algn="ctr">
              <a:lnSpc>
                <a:spcPts val="3200"/>
              </a:lnSpc>
            </a:pPr>
            <a:r>
              <a:rPr lang="en-US" sz="2667" b="1" spc="267">
                <a:solidFill>
                  <a:srgbClr val="FFFFFF"/>
                </a:solidFill>
                <a:latin typeface="Space Mono"/>
              </a:rPr>
              <a:t>03</a:t>
            </a:r>
          </a:p>
        </p:txBody>
      </p:sp>
      <p:grpSp>
        <p:nvGrpSpPr>
          <p:cNvPr id="9" name="Group 9"/>
          <p:cNvGrpSpPr/>
          <p:nvPr/>
        </p:nvGrpSpPr>
        <p:grpSpPr>
          <a:xfrm>
            <a:off x="4060425" y="1985809"/>
            <a:ext cx="7928371" cy="4632708"/>
            <a:chOff x="0" y="-225642"/>
            <a:chExt cx="22770674" cy="12003860"/>
          </a:xfrm>
        </p:grpSpPr>
        <p:sp>
          <p:nvSpPr>
            <p:cNvPr id="10" name="Freeform 10"/>
            <p:cNvSpPr/>
            <p:nvPr/>
          </p:nvSpPr>
          <p:spPr>
            <a:xfrm>
              <a:off x="0" y="-225642"/>
              <a:ext cx="22770674" cy="12003860"/>
            </a:xfrm>
            <a:custGeom>
              <a:avLst/>
              <a:gdLst/>
              <a:ahLst/>
              <a:cxnLst/>
              <a:rect l="l" t="t" r="r" b="b"/>
              <a:pathLst>
                <a:path w="22770674" h="12003860">
                  <a:moveTo>
                    <a:pt x="0" y="0"/>
                  </a:moveTo>
                  <a:lnTo>
                    <a:pt x="0" y="12003860"/>
                  </a:lnTo>
                  <a:lnTo>
                    <a:pt x="22770674" y="12003860"/>
                  </a:lnTo>
                  <a:lnTo>
                    <a:pt x="22770674" y="0"/>
                  </a:lnTo>
                  <a:lnTo>
                    <a:pt x="0" y="0"/>
                  </a:lnTo>
                  <a:close/>
                  <a:moveTo>
                    <a:pt x="22709713" y="11942900"/>
                  </a:moveTo>
                  <a:lnTo>
                    <a:pt x="59690" y="11942900"/>
                  </a:lnTo>
                  <a:lnTo>
                    <a:pt x="59690" y="59690"/>
                  </a:lnTo>
                  <a:lnTo>
                    <a:pt x="22709713" y="59690"/>
                  </a:lnTo>
                  <a:lnTo>
                    <a:pt x="22709713" y="11942900"/>
                  </a:lnTo>
                  <a:close/>
                </a:path>
              </a:pathLst>
            </a:custGeom>
            <a:solidFill>
              <a:srgbClr val="241D27"/>
            </a:solidFill>
          </p:spPr>
        </p:sp>
      </p:grpSp>
      <p:sp>
        <p:nvSpPr>
          <p:cNvPr id="11" name="TextBox 11"/>
          <p:cNvSpPr txBox="1"/>
          <p:nvPr/>
        </p:nvSpPr>
        <p:spPr>
          <a:xfrm>
            <a:off x="4336869" y="3338772"/>
            <a:ext cx="2782387" cy="3049296"/>
          </a:xfrm>
          <a:prstGeom prst="rect">
            <a:avLst/>
          </a:prstGeom>
        </p:spPr>
        <p:txBody>
          <a:bodyPr wrap="square" lIns="0" tIns="0" rIns="0" bIns="0" rtlCol="0" anchor="t">
            <a:spAutoFit/>
          </a:bodyPr>
          <a:lstStyle/>
          <a:p>
            <a:pPr>
              <a:lnSpc>
                <a:spcPts val="3000"/>
              </a:lnSpc>
            </a:pPr>
            <a:r>
              <a:rPr lang="en-US" sz="2000" spc="20" dirty="0">
                <a:solidFill>
                  <a:srgbClr val="241D27"/>
                </a:solidFill>
                <a:latin typeface="Space Mono"/>
              </a:rPr>
              <a:t>• open source		</a:t>
            </a:r>
          </a:p>
          <a:p>
            <a:pPr>
              <a:lnSpc>
                <a:spcPts val="3000"/>
              </a:lnSpc>
            </a:pPr>
            <a:r>
              <a:rPr lang="en-US" sz="2000" spc="20" dirty="0">
                <a:solidFill>
                  <a:srgbClr val="241D27"/>
                </a:solidFill>
                <a:latin typeface="Space Mono"/>
              </a:rPr>
              <a:t>• concurrent</a:t>
            </a:r>
          </a:p>
          <a:p>
            <a:pPr>
              <a:lnSpc>
                <a:spcPts val="3000"/>
              </a:lnSpc>
            </a:pPr>
            <a:r>
              <a:rPr lang="en-US" sz="2000" spc="20" dirty="0">
                <a:solidFill>
                  <a:srgbClr val="241D27"/>
                </a:solidFill>
                <a:latin typeface="Space Mono"/>
              </a:rPr>
              <a:t>• garbage-collected</a:t>
            </a:r>
          </a:p>
          <a:p>
            <a:pPr>
              <a:lnSpc>
                <a:spcPts val="3000"/>
              </a:lnSpc>
            </a:pPr>
            <a:r>
              <a:rPr lang="en-US" sz="2000" spc="20" dirty="0">
                <a:solidFill>
                  <a:srgbClr val="241D27"/>
                </a:solidFill>
                <a:latin typeface="Space Mono"/>
              </a:rPr>
              <a:t>• efficient</a:t>
            </a:r>
          </a:p>
          <a:p>
            <a:pPr>
              <a:lnSpc>
                <a:spcPts val="3000"/>
              </a:lnSpc>
            </a:pPr>
            <a:r>
              <a:rPr lang="en-US" sz="2000" spc="20" dirty="0">
                <a:solidFill>
                  <a:srgbClr val="241D27"/>
                </a:solidFill>
                <a:latin typeface="Space Mono"/>
              </a:rPr>
              <a:t>• clean syntax</a:t>
            </a:r>
          </a:p>
          <a:p>
            <a:pPr>
              <a:lnSpc>
                <a:spcPts val="3000"/>
              </a:lnSpc>
            </a:pPr>
            <a:r>
              <a:rPr lang="en-US" sz="2000" spc="20" dirty="0">
                <a:solidFill>
                  <a:srgbClr val="241D27"/>
                </a:solidFill>
                <a:latin typeface="Space Mono"/>
              </a:rPr>
              <a:t>• Rich standard library</a:t>
            </a:r>
          </a:p>
          <a:p>
            <a:pPr>
              <a:lnSpc>
                <a:spcPts val="3000"/>
              </a:lnSpc>
            </a:pPr>
            <a:endParaRPr lang="en-US" sz="2000" spc="20" dirty="0">
              <a:solidFill>
                <a:srgbClr val="241D27"/>
              </a:solidFill>
              <a:latin typeface="Space Mono"/>
            </a:endParaRPr>
          </a:p>
          <a:p>
            <a:pPr>
              <a:lnSpc>
                <a:spcPts val="3000"/>
              </a:lnSpc>
            </a:pPr>
            <a:endParaRPr lang="en-US" sz="2000" spc="20" dirty="0">
              <a:solidFill>
                <a:srgbClr val="241D27"/>
              </a:solidFill>
              <a:latin typeface="Space Mono"/>
            </a:endParaRPr>
          </a:p>
        </p:txBody>
      </p:sp>
      <p:sp>
        <p:nvSpPr>
          <p:cNvPr id="12" name="TextBox 12"/>
          <p:cNvSpPr txBox="1"/>
          <p:nvPr/>
        </p:nvSpPr>
        <p:spPr>
          <a:xfrm>
            <a:off x="4336870" y="2183326"/>
            <a:ext cx="7071359" cy="1154162"/>
          </a:xfrm>
          <a:prstGeom prst="rect">
            <a:avLst/>
          </a:prstGeom>
        </p:spPr>
        <p:txBody>
          <a:bodyPr wrap="square" lIns="0" tIns="0" rIns="0" bIns="0" rtlCol="0" anchor="t">
            <a:spAutoFit/>
          </a:bodyPr>
          <a:lstStyle/>
          <a:p>
            <a:pPr>
              <a:lnSpc>
                <a:spcPts val="3040"/>
              </a:lnSpc>
            </a:pPr>
            <a:r>
              <a:rPr lang="en-US" sz="2533" spc="253" dirty="0">
                <a:solidFill>
                  <a:srgbClr val="241D27"/>
                </a:solidFill>
                <a:latin typeface="Space Mono"/>
              </a:rPr>
              <a:t>Go, also known as </a:t>
            </a:r>
            <a:r>
              <a:rPr lang="en-US" sz="2533" spc="253" dirty="0" err="1">
                <a:solidFill>
                  <a:srgbClr val="241D27"/>
                </a:solidFill>
                <a:latin typeface="Space Mono"/>
              </a:rPr>
              <a:t>Golang,is</a:t>
            </a:r>
            <a:r>
              <a:rPr lang="en-US" sz="2533" spc="253" dirty="0">
                <a:solidFill>
                  <a:srgbClr val="241D27"/>
                </a:solidFill>
                <a:latin typeface="Space Mono"/>
              </a:rPr>
              <a:t> a statically typed, compiled programming language designed at Google. </a:t>
            </a:r>
          </a:p>
        </p:txBody>
      </p:sp>
      <p:pic>
        <p:nvPicPr>
          <p:cNvPr id="13" name="Picture 12">
            <a:extLst>
              <a:ext uri="{FF2B5EF4-FFF2-40B4-BE49-F238E27FC236}">
                <a16:creationId xmlns:a16="http://schemas.microsoft.com/office/drawing/2014/main" id="{01C259B3-92B1-4E22-9DA9-BF2B4B630A20}"/>
              </a:ext>
            </a:extLst>
          </p:cNvPr>
          <p:cNvPicPr>
            <a:picLocks noChangeAspect="1"/>
          </p:cNvPicPr>
          <p:nvPr/>
        </p:nvPicPr>
        <p:blipFill>
          <a:blip r:embed="rId2"/>
          <a:stretch>
            <a:fillRect/>
          </a:stretch>
        </p:blipFill>
        <p:spPr>
          <a:xfrm>
            <a:off x="10346045" y="503594"/>
            <a:ext cx="1068457" cy="1388687"/>
          </a:xfrm>
          <a:prstGeom prst="rect">
            <a:avLst/>
          </a:prstGeom>
        </p:spPr>
      </p:pic>
      <p:cxnSp>
        <p:nvCxnSpPr>
          <p:cNvPr id="14" name="Straight Connector 13">
            <a:extLst>
              <a:ext uri="{FF2B5EF4-FFF2-40B4-BE49-F238E27FC236}">
                <a16:creationId xmlns:a16="http://schemas.microsoft.com/office/drawing/2014/main" id="{CF525E18-5BB8-4407-BCC6-B1D003B03D6E}"/>
              </a:ext>
            </a:extLst>
          </p:cNvPr>
          <p:cNvCxnSpPr>
            <a:cxnSpLocks/>
          </p:cNvCxnSpPr>
          <p:nvPr/>
        </p:nvCxnSpPr>
        <p:spPr>
          <a:xfrm>
            <a:off x="10254343" y="439058"/>
            <a:ext cx="0" cy="1578196"/>
          </a:xfrm>
          <a:prstGeom prst="line">
            <a:avLst/>
          </a:prstGeom>
          <a:ln w="21590"/>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76F772D3-CD40-419D-A908-379AFFE6F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773" y="2263997"/>
            <a:ext cx="3276655" cy="3810233"/>
          </a:xfrm>
          <a:prstGeom prst="rect">
            <a:avLst/>
          </a:prstGeom>
        </p:spPr>
      </p:pic>
      <p:sp>
        <p:nvSpPr>
          <p:cNvPr id="18" name="TextBox 11">
            <a:extLst>
              <a:ext uri="{FF2B5EF4-FFF2-40B4-BE49-F238E27FC236}">
                <a16:creationId xmlns:a16="http://schemas.microsoft.com/office/drawing/2014/main" id="{581F5406-BB3E-42B4-8E1B-2560AFAC9C35}"/>
              </a:ext>
            </a:extLst>
          </p:cNvPr>
          <p:cNvSpPr txBox="1"/>
          <p:nvPr/>
        </p:nvSpPr>
        <p:spPr>
          <a:xfrm>
            <a:off x="7783314" y="3429000"/>
            <a:ext cx="3362517" cy="2279855"/>
          </a:xfrm>
          <a:prstGeom prst="rect">
            <a:avLst/>
          </a:prstGeom>
        </p:spPr>
        <p:txBody>
          <a:bodyPr wrap="square" lIns="0" tIns="0" rIns="0" bIns="0" rtlCol="0" anchor="t">
            <a:spAutoFit/>
          </a:bodyPr>
          <a:lstStyle/>
          <a:p>
            <a:pPr>
              <a:lnSpc>
                <a:spcPts val="3000"/>
              </a:lnSpc>
            </a:pPr>
            <a:r>
              <a:rPr lang="en-US" sz="2000" spc="20" dirty="0">
                <a:solidFill>
                  <a:srgbClr val="241D27"/>
                </a:solidFill>
                <a:latin typeface="Space Mono"/>
              </a:rPr>
              <a:t>• Natively compiled</a:t>
            </a:r>
          </a:p>
          <a:p>
            <a:pPr>
              <a:lnSpc>
                <a:spcPts val="3000"/>
              </a:lnSpc>
            </a:pPr>
            <a:r>
              <a:rPr lang="en-US" sz="2000" spc="20" dirty="0">
                <a:solidFill>
                  <a:srgbClr val="241D27"/>
                </a:solidFill>
                <a:latin typeface="Space Mono"/>
              </a:rPr>
              <a:t>• scalable</a:t>
            </a:r>
          </a:p>
          <a:p>
            <a:pPr>
              <a:lnSpc>
                <a:spcPts val="3000"/>
              </a:lnSpc>
            </a:pPr>
            <a:r>
              <a:rPr lang="en-US" sz="2000" spc="20" dirty="0">
                <a:solidFill>
                  <a:srgbClr val="241D27"/>
                </a:solidFill>
                <a:latin typeface="Space Mono"/>
              </a:rPr>
              <a:t>• simple</a:t>
            </a:r>
          </a:p>
          <a:p>
            <a:pPr>
              <a:lnSpc>
                <a:spcPts val="3000"/>
              </a:lnSpc>
            </a:pPr>
            <a:r>
              <a:rPr lang="en-US" sz="2000" spc="20" dirty="0">
                <a:solidFill>
                  <a:srgbClr val="241D27"/>
                </a:solidFill>
                <a:latin typeface="Space Mono"/>
              </a:rPr>
              <a:t>• Concurrency and Networking</a:t>
            </a:r>
          </a:p>
          <a:p>
            <a:pPr>
              <a:lnSpc>
                <a:spcPts val="3000"/>
              </a:lnSpc>
            </a:pPr>
            <a:r>
              <a:rPr lang="en-US" sz="2000" spc="20" dirty="0">
                <a:solidFill>
                  <a:srgbClr val="241D27"/>
                </a:solidFill>
                <a:latin typeface="Space Mono"/>
              </a:rPr>
              <a:t>• fun</a:t>
            </a:r>
          </a:p>
          <a:p>
            <a:pPr>
              <a:lnSpc>
                <a:spcPts val="3000"/>
              </a:lnSpc>
            </a:pPr>
            <a:r>
              <a:rPr lang="en-US" sz="2000" spc="20" dirty="0">
                <a:solidFill>
                  <a:srgbClr val="241D27"/>
                </a:solidFill>
                <a:latin typeface="Space Mono"/>
              </a:rPr>
              <a:t>• boring (to some)</a:t>
            </a:r>
          </a:p>
        </p:txBody>
      </p:sp>
      <p:sp>
        <p:nvSpPr>
          <p:cNvPr id="17" name="TextBox 16">
            <a:extLst>
              <a:ext uri="{FF2B5EF4-FFF2-40B4-BE49-F238E27FC236}">
                <a16:creationId xmlns:a16="http://schemas.microsoft.com/office/drawing/2014/main" id="{91F55559-070B-4E31-8B16-CF02536EE26E}"/>
              </a:ext>
            </a:extLst>
          </p:cNvPr>
          <p:cNvSpPr txBox="1"/>
          <p:nvPr/>
        </p:nvSpPr>
        <p:spPr>
          <a:xfrm>
            <a:off x="4158398" y="5658898"/>
            <a:ext cx="7249831" cy="923330"/>
          </a:xfrm>
          <a:prstGeom prst="rect">
            <a:avLst/>
          </a:prstGeom>
          <a:noFill/>
        </p:spPr>
        <p:txBody>
          <a:bodyPr wrap="square">
            <a:spAutoFit/>
          </a:bodyPr>
          <a:lstStyle/>
          <a:p>
            <a:r>
              <a:rPr lang="en-US" spc="15" dirty="0">
                <a:solidFill>
                  <a:srgbClr val="545454"/>
                </a:solidFill>
                <a:latin typeface="Arial"/>
                <a:cs typeface="Arial"/>
              </a:rPr>
              <a:t>Though </a:t>
            </a:r>
            <a:r>
              <a:rPr lang="en-US" spc="35" dirty="0">
                <a:solidFill>
                  <a:srgbClr val="626262"/>
                </a:solidFill>
                <a:latin typeface="Arial"/>
                <a:cs typeface="Arial"/>
              </a:rPr>
              <a:t>it's </a:t>
            </a:r>
            <a:r>
              <a:rPr lang="en-US" spc="31" dirty="0">
                <a:solidFill>
                  <a:srgbClr val="545454"/>
                </a:solidFill>
                <a:latin typeface="Arial"/>
                <a:cs typeface="Arial"/>
              </a:rPr>
              <a:t>general purpose </a:t>
            </a:r>
            <a:r>
              <a:rPr lang="en-US" spc="15" dirty="0">
                <a:solidFill>
                  <a:srgbClr val="545454"/>
                </a:solidFill>
                <a:latin typeface="Arial"/>
                <a:cs typeface="Arial"/>
              </a:rPr>
              <a:t>programming</a:t>
            </a:r>
            <a:r>
              <a:rPr lang="en-US" spc="20" dirty="0">
                <a:solidFill>
                  <a:srgbClr val="545454"/>
                </a:solidFill>
                <a:latin typeface="Arial"/>
                <a:cs typeface="Arial"/>
              </a:rPr>
              <a:t> </a:t>
            </a:r>
            <a:r>
              <a:rPr lang="en-US" spc="15" dirty="0">
                <a:solidFill>
                  <a:srgbClr val="626262"/>
                </a:solidFill>
                <a:latin typeface="Arial"/>
                <a:cs typeface="Arial"/>
              </a:rPr>
              <a:t>languages, </a:t>
            </a:r>
            <a:r>
              <a:rPr lang="en-US" spc="35" dirty="0">
                <a:solidFill>
                  <a:srgbClr val="626262"/>
                </a:solidFill>
                <a:latin typeface="Arial"/>
                <a:cs typeface="Arial"/>
              </a:rPr>
              <a:t>but it's </a:t>
            </a:r>
            <a:r>
              <a:rPr lang="en-US" spc="20" dirty="0">
                <a:solidFill>
                  <a:srgbClr val="545454"/>
                </a:solidFill>
                <a:latin typeface="Arial"/>
                <a:cs typeface="Arial"/>
              </a:rPr>
              <a:t>targeted towards </a:t>
            </a:r>
            <a:r>
              <a:rPr lang="en-US" b="1" spc="35" dirty="0">
                <a:solidFill>
                  <a:srgbClr val="2A6785"/>
                </a:solidFill>
                <a:latin typeface="Arial"/>
                <a:cs typeface="Arial"/>
              </a:rPr>
              <a:t>System </a:t>
            </a:r>
            <a:r>
              <a:rPr lang="en-US" b="1" spc="-459" dirty="0">
                <a:solidFill>
                  <a:srgbClr val="2A6785"/>
                </a:solidFill>
                <a:latin typeface="Arial"/>
                <a:cs typeface="Arial"/>
              </a:rPr>
              <a:t> </a:t>
            </a:r>
            <a:r>
              <a:rPr lang="en-US" b="1" spc="15" dirty="0">
                <a:solidFill>
                  <a:srgbClr val="2A6785"/>
                </a:solidFill>
                <a:latin typeface="Arial"/>
                <a:cs typeface="Arial"/>
              </a:rPr>
              <a:t>programming</a:t>
            </a:r>
            <a:r>
              <a:rPr lang="en-US" b="1" spc="120" dirty="0">
                <a:solidFill>
                  <a:srgbClr val="2A6785"/>
                </a:solidFill>
                <a:latin typeface="Arial"/>
                <a:cs typeface="Arial"/>
              </a:rPr>
              <a:t> </a:t>
            </a:r>
            <a:r>
              <a:rPr lang="en-US" spc="15" dirty="0">
                <a:solidFill>
                  <a:srgbClr val="4D7587"/>
                </a:solidFill>
                <a:latin typeface="Arial"/>
                <a:cs typeface="Arial"/>
              </a:rPr>
              <a:t>and</a:t>
            </a:r>
            <a:r>
              <a:rPr lang="en-US" spc="111" dirty="0">
                <a:solidFill>
                  <a:srgbClr val="4D7587"/>
                </a:solidFill>
                <a:latin typeface="Arial"/>
                <a:cs typeface="Arial"/>
              </a:rPr>
              <a:t> </a:t>
            </a:r>
            <a:r>
              <a:rPr lang="en-US" b="1" spc="25" dirty="0">
                <a:solidFill>
                  <a:srgbClr val="2A6785"/>
                </a:solidFill>
                <a:latin typeface="Arial"/>
                <a:cs typeface="Arial"/>
              </a:rPr>
              <a:t>server</a:t>
            </a:r>
            <a:r>
              <a:rPr lang="en-US" b="1" spc="51" dirty="0">
                <a:solidFill>
                  <a:srgbClr val="2A6785"/>
                </a:solidFill>
                <a:latin typeface="Arial"/>
                <a:cs typeface="Arial"/>
              </a:rPr>
              <a:t> </a:t>
            </a:r>
            <a:r>
              <a:rPr lang="en-US" b="1" spc="40" dirty="0">
                <a:solidFill>
                  <a:srgbClr val="2A6785"/>
                </a:solidFill>
                <a:latin typeface="Arial"/>
                <a:cs typeface="Arial"/>
              </a:rPr>
              <a:t>side</a:t>
            </a:r>
            <a:r>
              <a:rPr lang="en-US" b="1" spc="5" dirty="0">
                <a:solidFill>
                  <a:srgbClr val="2A6785"/>
                </a:solidFill>
                <a:latin typeface="Arial"/>
                <a:cs typeface="Arial"/>
              </a:rPr>
              <a:t> </a:t>
            </a:r>
            <a:r>
              <a:rPr lang="en-US" b="1" spc="15" dirty="0">
                <a:solidFill>
                  <a:srgbClr val="2A6785"/>
                </a:solidFill>
                <a:latin typeface="Arial"/>
                <a:cs typeface="Arial"/>
              </a:rPr>
              <a:t>programming</a:t>
            </a:r>
            <a:r>
              <a:rPr lang="en-US" b="1" spc="235" dirty="0">
                <a:solidFill>
                  <a:srgbClr val="2A6785"/>
                </a:solidFill>
                <a:latin typeface="Arial"/>
                <a:cs typeface="Arial"/>
              </a:rPr>
              <a:t> </a:t>
            </a:r>
            <a:r>
              <a:rPr lang="en-US" spc="5" dirty="0">
                <a:solidFill>
                  <a:srgbClr val="626262"/>
                </a:solidFill>
                <a:latin typeface="Arial"/>
                <a:cs typeface="Arial"/>
              </a:rPr>
              <a:t>(similar</a:t>
            </a:r>
            <a:r>
              <a:rPr lang="en-US" spc="155" dirty="0">
                <a:solidFill>
                  <a:srgbClr val="626262"/>
                </a:solidFill>
                <a:latin typeface="Arial"/>
                <a:cs typeface="Arial"/>
              </a:rPr>
              <a:t> </a:t>
            </a:r>
            <a:r>
              <a:rPr lang="en-US" spc="35" dirty="0">
                <a:solidFill>
                  <a:srgbClr val="545454"/>
                </a:solidFill>
                <a:latin typeface="Arial"/>
                <a:cs typeface="Arial"/>
              </a:rPr>
              <a:t>to</a:t>
            </a:r>
            <a:r>
              <a:rPr lang="en-US" spc="5" dirty="0">
                <a:solidFill>
                  <a:srgbClr val="545454"/>
                </a:solidFill>
                <a:latin typeface="Arial"/>
                <a:cs typeface="Arial"/>
              </a:rPr>
              <a:t> </a:t>
            </a:r>
            <a:r>
              <a:rPr lang="en-US" spc="40" dirty="0">
                <a:solidFill>
                  <a:srgbClr val="545454"/>
                </a:solidFill>
                <a:latin typeface="Arial"/>
                <a:cs typeface="Arial"/>
              </a:rPr>
              <a:t>C,</a:t>
            </a:r>
            <a:r>
              <a:rPr lang="en-US" spc="-5" dirty="0">
                <a:solidFill>
                  <a:srgbClr val="545454"/>
                </a:solidFill>
                <a:latin typeface="Arial"/>
                <a:cs typeface="Arial"/>
              </a:rPr>
              <a:t> </a:t>
            </a:r>
            <a:r>
              <a:rPr lang="en-US" spc="45" dirty="0">
                <a:solidFill>
                  <a:srgbClr val="545454"/>
                </a:solidFill>
                <a:latin typeface="Arial"/>
                <a:cs typeface="Arial"/>
              </a:rPr>
              <a:t>C++,</a:t>
            </a:r>
            <a:r>
              <a:rPr lang="en-US" spc="-115" dirty="0">
                <a:solidFill>
                  <a:srgbClr val="545454"/>
                </a:solidFill>
                <a:latin typeface="Arial"/>
                <a:cs typeface="Arial"/>
              </a:rPr>
              <a:t> </a:t>
            </a:r>
            <a:r>
              <a:rPr lang="en-US" spc="60" dirty="0">
                <a:solidFill>
                  <a:srgbClr val="545454"/>
                </a:solidFill>
                <a:latin typeface="Arial"/>
                <a:cs typeface="Arial"/>
              </a:rPr>
              <a:t>Rust,</a:t>
            </a:r>
            <a:r>
              <a:rPr lang="en-US" spc="-100" dirty="0">
                <a:solidFill>
                  <a:srgbClr val="545454"/>
                </a:solidFill>
                <a:latin typeface="Arial"/>
                <a:cs typeface="Arial"/>
              </a:rPr>
              <a:t> </a:t>
            </a:r>
            <a:r>
              <a:rPr lang="en-US" spc="11" dirty="0">
                <a:solidFill>
                  <a:srgbClr val="545454"/>
                </a:solidFill>
                <a:latin typeface="Arial"/>
                <a:cs typeface="Arial"/>
              </a:rPr>
              <a:t>D)</a:t>
            </a:r>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3C6D15-1E1D-4033-BB2C-377A690967AF}"/>
              </a:ext>
            </a:extLst>
          </p:cNvPr>
          <p:cNvPicPr>
            <a:picLocks noChangeAspect="1"/>
          </p:cNvPicPr>
          <p:nvPr/>
        </p:nvPicPr>
        <p:blipFill rotWithShape="1">
          <a:blip r:embed="rId2">
            <a:extLst>
              <a:ext uri="{28A0092B-C50C-407E-A947-70E740481C1C}">
                <a14:useLocalDpi xmlns:a14="http://schemas.microsoft.com/office/drawing/2010/main" val="0"/>
              </a:ext>
            </a:extLst>
          </a:blip>
          <a:srcRect r="2703"/>
          <a:stretch/>
        </p:blipFill>
        <p:spPr>
          <a:xfrm>
            <a:off x="1" y="10"/>
            <a:ext cx="11862435" cy="6857991"/>
          </a:xfrm>
          <a:custGeom>
            <a:avLst/>
            <a:gdLst>
              <a:gd name="connsiteX0" fmla="*/ 0 w 11862435"/>
              <a:gd name="connsiteY0" fmla="*/ 0 h 6858000"/>
              <a:gd name="connsiteX1" fmla="*/ 2537458 w 11862435"/>
              <a:gd name="connsiteY1" fmla="*/ 0 h 6858000"/>
              <a:gd name="connsiteX2" fmla="*/ 3074669 w 11862435"/>
              <a:gd name="connsiteY2" fmla="*/ 0 h 6858000"/>
              <a:gd name="connsiteX3" fmla="*/ 3784383 w 11862435"/>
              <a:gd name="connsiteY3" fmla="*/ 0 h 6858000"/>
              <a:gd name="connsiteX4" fmla="*/ 8686282 w 11862435"/>
              <a:gd name="connsiteY4" fmla="*/ 0 h 6858000"/>
              <a:gd name="connsiteX5" fmla="*/ 11862435 w 11862435"/>
              <a:gd name="connsiteY5" fmla="*/ 6857999 h 6858000"/>
              <a:gd name="connsiteX6" fmla="*/ 5896483 w 11862435"/>
              <a:gd name="connsiteY6" fmla="*/ 6857999 h 6858000"/>
              <a:gd name="connsiteX7" fmla="*/ 5896483 w 11862435"/>
              <a:gd name="connsiteY7" fmla="*/ 6858000 h 6858000"/>
              <a:gd name="connsiteX8" fmla="*/ 3074669 w 11862435"/>
              <a:gd name="connsiteY8" fmla="*/ 6858000 h 6858000"/>
              <a:gd name="connsiteX9" fmla="*/ 2537458 w 11862435"/>
              <a:gd name="connsiteY9" fmla="*/ 6858000 h 6858000"/>
              <a:gd name="connsiteX10" fmla="*/ 0 w 11862435"/>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2435" h="6858000">
                <a:moveTo>
                  <a:pt x="0" y="0"/>
                </a:moveTo>
                <a:lnTo>
                  <a:pt x="2537458" y="0"/>
                </a:lnTo>
                <a:lnTo>
                  <a:pt x="3074669" y="0"/>
                </a:lnTo>
                <a:lnTo>
                  <a:pt x="3784383" y="0"/>
                </a:lnTo>
                <a:lnTo>
                  <a:pt x="8686282" y="0"/>
                </a:lnTo>
                <a:lnTo>
                  <a:pt x="11862435" y="6857999"/>
                </a:lnTo>
                <a:lnTo>
                  <a:pt x="5896483" y="6857999"/>
                </a:lnTo>
                <a:lnTo>
                  <a:pt x="5896483" y="6858000"/>
                </a:lnTo>
                <a:lnTo>
                  <a:pt x="3074669" y="6858000"/>
                </a:lnTo>
                <a:lnTo>
                  <a:pt x="2537458" y="6858000"/>
                </a:lnTo>
                <a:lnTo>
                  <a:pt x="0" y="6858000"/>
                </a:lnTo>
                <a:close/>
              </a:path>
            </a:pathLst>
          </a:custGeom>
        </p:spPr>
      </p:pic>
      <p:sp>
        <p:nvSpPr>
          <p:cNvPr id="16" name="Speech Bubble: Oval 15">
            <a:extLst>
              <a:ext uri="{FF2B5EF4-FFF2-40B4-BE49-F238E27FC236}">
                <a16:creationId xmlns:a16="http://schemas.microsoft.com/office/drawing/2014/main" id="{9CBB7CAB-530E-402C-8F03-B14AFD691143}"/>
              </a:ext>
            </a:extLst>
          </p:cNvPr>
          <p:cNvSpPr/>
          <p:nvPr/>
        </p:nvSpPr>
        <p:spPr>
          <a:xfrm rot="2993955">
            <a:off x="8390007" y="106195"/>
            <a:ext cx="3828469" cy="3767131"/>
          </a:xfrm>
          <a:prstGeom prst="wedgeEllipseCallout">
            <a:avLst/>
          </a:prstGeom>
          <a:solidFill>
            <a:srgbClr val="4446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AD10725-C7A3-4AFD-8847-E05D0FCAF595}"/>
              </a:ext>
            </a:extLst>
          </p:cNvPr>
          <p:cNvSpPr txBox="1"/>
          <p:nvPr/>
        </p:nvSpPr>
        <p:spPr>
          <a:xfrm>
            <a:off x="8613349" y="987743"/>
            <a:ext cx="3600247" cy="1569660"/>
          </a:xfrm>
          <a:prstGeom prst="rect">
            <a:avLst/>
          </a:prstGeom>
          <a:noFill/>
        </p:spPr>
        <p:txBody>
          <a:bodyPr wrap="square" rtlCol="0">
            <a:spAutoFit/>
          </a:bodyPr>
          <a:lstStyle/>
          <a:p>
            <a:r>
              <a:rPr lang="en-US" sz="9600">
                <a:solidFill>
                  <a:srgbClr val="FFFF00"/>
                </a:solidFill>
              </a:rPr>
              <a:t>Thank</a:t>
            </a:r>
          </a:p>
        </p:txBody>
      </p:sp>
      <p:sp>
        <p:nvSpPr>
          <p:cNvPr id="13" name="TextBox 12">
            <a:extLst>
              <a:ext uri="{FF2B5EF4-FFF2-40B4-BE49-F238E27FC236}">
                <a16:creationId xmlns:a16="http://schemas.microsoft.com/office/drawing/2014/main" id="{9D6A7667-956A-46A1-B875-1EA9D22402C8}"/>
              </a:ext>
            </a:extLst>
          </p:cNvPr>
          <p:cNvSpPr txBox="1"/>
          <p:nvPr/>
        </p:nvSpPr>
        <p:spPr>
          <a:xfrm>
            <a:off x="9451972" y="2288133"/>
            <a:ext cx="2949525" cy="1323439"/>
          </a:xfrm>
          <a:prstGeom prst="rect">
            <a:avLst/>
          </a:prstGeom>
          <a:noFill/>
        </p:spPr>
        <p:txBody>
          <a:bodyPr wrap="square" rtlCol="0">
            <a:spAutoFit/>
          </a:bodyPr>
          <a:lstStyle/>
          <a:p>
            <a:r>
              <a:rPr lang="en-US" sz="8000">
                <a:solidFill>
                  <a:srgbClr val="FFFF00"/>
                </a:solidFill>
              </a:rPr>
              <a:t>You</a:t>
            </a:r>
          </a:p>
        </p:txBody>
      </p:sp>
    </p:spTree>
    <p:extLst>
      <p:ext uri="{BB962C8B-B14F-4D97-AF65-F5344CB8AC3E}">
        <p14:creationId xmlns:p14="http://schemas.microsoft.com/office/powerpoint/2010/main" val="4122034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5800" y="5507103"/>
            <a:ext cx="4177352" cy="589905"/>
          </a:xfrm>
          <a:prstGeom prst="rect">
            <a:avLst/>
          </a:prstGeom>
        </p:spPr>
        <p:txBody>
          <a:bodyPr lIns="0" tIns="0" rIns="0" bIns="0" rtlCol="0" anchor="t">
            <a:spAutoFit/>
          </a:bodyPr>
          <a:lstStyle/>
          <a:p>
            <a:pPr>
              <a:lnSpc>
                <a:spcPts val="2347"/>
              </a:lnSpc>
            </a:pPr>
            <a:r>
              <a:rPr lang="en-US" sz="2133" b="1" spc="213" dirty="0">
                <a:solidFill>
                  <a:srgbClr val="251E20"/>
                </a:solidFill>
                <a:latin typeface="Roboto"/>
              </a:rPr>
              <a:t>A young programming language</a:t>
            </a:r>
          </a:p>
        </p:txBody>
      </p:sp>
      <p:sp>
        <p:nvSpPr>
          <p:cNvPr id="3" name="TextBox 3"/>
          <p:cNvSpPr txBox="1"/>
          <p:nvPr/>
        </p:nvSpPr>
        <p:spPr>
          <a:xfrm>
            <a:off x="685800" y="723902"/>
            <a:ext cx="4934667" cy="2039020"/>
          </a:xfrm>
          <a:prstGeom prst="rect">
            <a:avLst/>
          </a:prstGeom>
        </p:spPr>
        <p:txBody>
          <a:bodyPr wrap="square" lIns="0" tIns="0" rIns="0" bIns="0" rtlCol="0" anchor="t">
            <a:spAutoFit/>
          </a:bodyPr>
          <a:lstStyle/>
          <a:p>
            <a:pPr>
              <a:lnSpc>
                <a:spcPts val="5280"/>
              </a:lnSpc>
            </a:pPr>
            <a:r>
              <a:rPr lang="en-US" sz="4800" b="1" spc="96">
                <a:solidFill>
                  <a:srgbClr val="251E20"/>
                </a:solidFill>
                <a:latin typeface="Roboto"/>
              </a:rPr>
              <a:t>HISTORY OF</a:t>
            </a:r>
          </a:p>
          <a:p>
            <a:pPr>
              <a:lnSpc>
                <a:spcPts val="5280"/>
              </a:lnSpc>
            </a:pPr>
            <a:endParaRPr lang="en-US" sz="4800" b="1" spc="96">
              <a:solidFill>
                <a:srgbClr val="251E20"/>
              </a:solidFill>
              <a:latin typeface="Roboto"/>
            </a:endParaRPr>
          </a:p>
          <a:p>
            <a:pPr>
              <a:lnSpc>
                <a:spcPts val="5280"/>
              </a:lnSpc>
            </a:pPr>
            <a:r>
              <a:rPr lang="en-US" sz="4800" b="1" spc="96">
                <a:solidFill>
                  <a:srgbClr val="251E20"/>
                </a:solidFill>
                <a:latin typeface="Roboto"/>
              </a:rPr>
              <a:t>GOLANG</a:t>
            </a:r>
          </a:p>
        </p:txBody>
      </p:sp>
      <p:sp>
        <p:nvSpPr>
          <p:cNvPr id="7" name="AutoShape 7"/>
          <p:cNvSpPr/>
          <p:nvPr/>
        </p:nvSpPr>
        <p:spPr>
          <a:xfrm>
            <a:off x="6236159" y="551543"/>
            <a:ext cx="45719" cy="5809344"/>
          </a:xfrm>
          <a:prstGeom prst="rect">
            <a:avLst/>
          </a:prstGeom>
          <a:solidFill>
            <a:srgbClr val="251E20"/>
          </a:solidFill>
        </p:spPr>
      </p:sp>
      <p:sp>
        <p:nvSpPr>
          <p:cNvPr id="8" name="AutoShape 8"/>
          <p:cNvSpPr/>
          <p:nvPr/>
        </p:nvSpPr>
        <p:spPr>
          <a:xfrm>
            <a:off x="6143559" y="818647"/>
            <a:ext cx="239304" cy="229767"/>
          </a:xfrm>
          <a:prstGeom prst="rect">
            <a:avLst/>
          </a:prstGeom>
          <a:solidFill>
            <a:srgbClr val="251E20"/>
          </a:solidFill>
        </p:spPr>
      </p:sp>
      <p:grpSp>
        <p:nvGrpSpPr>
          <p:cNvPr id="9" name="Group 9"/>
          <p:cNvGrpSpPr/>
          <p:nvPr/>
        </p:nvGrpSpPr>
        <p:grpSpPr>
          <a:xfrm>
            <a:off x="6899885" y="325437"/>
            <a:ext cx="4170919" cy="1305881"/>
            <a:chOff x="-2" y="-76200"/>
            <a:chExt cx="8341837" cy="2611760"/>
          </a:xfrm>
        </p:grpSpPr>
        <p:sp>
          <p:nvSpPr>
            <p:cNvPr id="10" name="TextBox 10"/>
            <p:cNvSpPr txBox="1"/>
            <p:nvPr/>
          </p:nvSpPr>
          <p:spPr>
            <a:xfrm>
              <a:off x="2" y="-76200"/>
              <a:ext cx="8341833" cy="666850"/>
            </a:xfrm>
            <a:prstGeom prst="rect">
              <a:avLst/>
            </a:prstGeom>
          </p:spPr>
          <p:txBody>
            <a:bodyPr lIns="0" tIns="0" rIns="0" bIns="0" rtlCol="0" anchor="t">
              <a:spAutoFit/>
            </a:bodyPr>
            <a:lstStyle/>
            <a:p>
              <a:pPr>
                <a:lnSpc>
                  <a:spcPts val="2800"/>
                </a:lnSpc>
              </a:pPr>
              <a:r>
                <a:rPr lang="en-US" sz="2000" spc="239" dirty="0">
                  <a:solidFill>
                    <a:srgbClr val="251E20"/>
                  </a:solidFill>
                  <a:latin typeface="Roboto"/>
                </a:rPr>
                <a:t>LATE 2007: BORN</a:t>
              </a:r>
            </a:p>
          </p:txBody>
        </p:sp>
        <p:sp>
          <p:nvSpPr>
            <p:cNvPr id="11" name="TextBox 11"/>
            <p:cNvSpPr txBox="1"/>
            <p:nvPr/>
          </p:nvSpPr>
          <p:spPr>
            <a:xfrm>
              <a:off x="-2" y="731605"/>
              <a:ext cx="8341833" cy="1803955"/>
            </a:xfrm>
            <a:prstGeom prst="rect">
              <a:avLst/>
            </a:prstGeom>
          </p:spPr>
          <p:txBody>
            <a:bodyPr lIns="0" tIns="0" rIns="0" bIns="0" rtlCol="0" anchor="t">
              <a:spAutoFit/>
            </a:bodyPr>
            <a:lstStyle/>
            <a:p>
              <a:pPr>
                <a:lnSpc>
                  <a:spcPts val="2427"/>
                </a:lnSpc>
              </a:pPr>
              <a:r>
                <a:rPr lang="en-US" sz="1733">
                  <a:solidFill>
                    <a:srgbClr val="251E20"/>
                  </a:solidFill>
                  <a:latin typeface="Roboto"/>
                </a:rPr>
                <a:t>It was developed in 2007 by Robert Griesemer, Rob Pike, and Ken Thompson at Google</a:t>
              </a:r>
            </a:p>
          </p:txBody>
        </p:sp>
      </p:grpSp>
      <p:sp>
        <p:nvSpPr>
          <p:cNvPr id="12" name="AutoShape 12"/>
          <p:cNvSpPr/>
          <p:nvPr/>
        </p:nvSpPr>
        <p:spPr>
          <a:xfrm>
            <a:off x="6162225" y="2205205"/>
            <a:ext cx="239304" cy="229767"/>
          </a:xfrm>
          <a:prstGeom prst="rect">
            <a:avLst/>
          </a:prstGeom>
          <a:solidFill>
            <a:srgbClr val="251E20"/>
          </a:solidFill>
        </p:spPr>
      </p:sp>
      <p:grpSp>
        <p:nvGrpSpPr>
          <p:cNvPr id="13" name="Group 13"/>
          <p:cNvGrpSpPr/>
          <p:nvPr/>
        </p:nvGrpSpPr>
        <p:grpSpPr>
          <a:xfrm>
            <a:off x="6899883" y="3100885"/>
            <a:ext cx="4170919" cy="690328"/>
            <a:chOff x="-4" y="-76200"/>
            <a:chExt cx="8341839" cy="1380656"/>
          </a:xfrm>
        </p:grpSpPr>
        <p:sp>
          <p:nvSpPr>
            <p:cNvPr id="14" name="TextBox 14"/>
            <p:cNvSpPr txBox="1"/>
            <p:nvPr/>
          </p:nvSpPr>
          <p:spPr>
            <a:xfrm>
              <a:off x="-2" y="-76200"/>
              <a:ext cx="8341837" cy="666850"/>
            </a:xfrm>
            <a:prstGeom prst="rect">
              <a:avLst/>
            </a:prstGeom>
          </p:spPr>
          <p:txBody>
            <a:bodyPr lIns="0" tIns="0" rIns="0" bIns="0" rtlCol="0" anchor="t">
              <a:spAutoFit/>
            </a:bodyPr>
            <a:lstStyle/>
            <a:p>
              <a:pPr>
                <a:lnSpc>
                  <a:spcPts val="2800"/>
                </a:lnSpc>
              </a:pPr>
              <a:r>
                <a:rPr lang="en-US" sz="2000" spc="239" dirty="0">
                  <a:solidFill>
                    <a:srgbClr val="251E20"/>
                  </a:solidFill>
                  <a:latin typeface="Roboto"/>
                </a:rPr>
                <a:t>2009:OPEN SOURCE</a:t>
              </a:r>
            </a:p>
          </p:txBody>
        </p:sp>
        <p:sp>
          <p:nvSpPr>
            <p:cNvPr id="15" name="TextBox 15"/>
            <p:cNvSpPr txBox="1"/>
            <p:nvPr/>
          </p:nvSpPr>
          <p:spPr>
            <a:xfrm>
              <a:off x="-4" y="731606"/>
              <a:ext cx="8341837" cy="572850"/>
            </a:xfrm>
            <a:prstGeom prst="rect">
              <a:avLst/>
            </a:prstGeom>
          </p:spPr>
          <p:txBody>
            <a:bodyPr lIns="0" tIns="0" rIns="0" bIns="0" rtlCol="0" anchor="t">
              <a:spAutoFit/>
            </a:bodyPr>
            <a:lstStyle/>
            <a:p>
              <a:pPr>
                <a:lnSpc>
                  <a:spcPts val="2427"/>
                </a:lnSpc>
              </a:pPr>
              <a:r>
                <a:rPr lang="en-US" sz="1733">
                  <a:solidFill>
                    <a:srgbClr val="251E20"/>
                  </a:solidFill>
                  <a:latin typeface="Roboto"/>
                </a:rPr>
                <a:t>It became open source in November 2009</a:t>
              </a:r>
            </a:p>
          </p:txBody>
        </p:sp>
      </p:grpSp>
      <p:sp>
        <p:nvSpPr>
          <p:cNvPr id="16" name="AutoShape 16"/>
          <p:cNvSpPr/>
          <p:nvPr/>
        </p:nvSpPr>
        <p:spPr>
          <a:xfrm>
            <a:off x="6143559" y="5837043"/>
            <a:ext cx="239304" cy="229767"/>
          </a:xfrm>
          <a:prstGeom prst="rect">
            <a:avLst/>
          </a:prstGeom>
          <a:solidFill>
            <a:srgbClr val="251E20"/>
          </a:solidFill>
        </p:spPr>
      </p:sp>
      <p:grpSp>
        <p:nvGrpSpPr>
          <p:cNvPr id="17" name="Group 17"/>
          <p:cNvGrpSpPr/>
          <p:nvPr/>
        </p:nvGrpSpPr>
        <p:grpSpPr>
          <a:xfrm>
            <a:off x="6899884" y="5511925"/>
            <a:ext cx="4170921" cy="998104"/>
            <a:chOff x="-8" y="-76200"/>
            <a:chExt cx="8341843" cy="1996210"/>
          </a:xfrm>
        </p:grpSpPr>
        <p:sp>
          <p:nvSpPr>
            <p:cNvPr id="18" name="TextBox 18"/>
            <p:cNvSpPr txBox="1"/>
            <p:nvPr/>
          </p:nvSpPr>
          <p:spPr>
            <a:xfrm>
              <a:off x="0" y="-76200"/>
              <a:ext cx="8341835" cy="666851"/>
            </a:xfrm>
            <a:prstGeom prst="rect">
              <a:avLst/>
            </a:prstGeom>
          </p:spPr>
          <p:txBody>
            <a:bodyPr lIns="0" tIns="0" rIns="0" bIns="0" rtlCol="0" anchor="t">
              <a:spAutoFit/>
            </a:bodyPr>
            <a:lstStyle/>
            <a:p>
              <a:pPr>
                <a:lnSpc>
                  <a:spcPts val="2800"/>
                </a:lnSpc>
              </a:pPr>
              <a:r>
                <a:rPr lang="en-US" sz="2000" spc="239" dirty="0">
                  <a:solidFill>
                    <a:srgbClr val="251E20"/>
                  </a:solidFill>
                  <a:latin typeface="Roboto"/>
                </a:rPr>
                <a:t>TODAY:MORE POPULAR</a:t>
              </a:r>
            </a:p>
          </p:txBody>
        </p:sp>
        <p:sp>
          <p:nvSpPr>
            <p:cNvPr id="19" name="TextBox 19"/>
            <p:cNvSpPr txBox="1"/>
            <p:nvPr/>
          </p:nvSpPr>
          <p:spPr>
            <a:xfrm>
              <a:off x="-8" y="731605"/>
              <a:ext cx="8341835" cy="1188405"/>
            </a:xfrm>
            <a:prstGeom prst="rect">
              <a:avLst/>
            </a:prstGeom>
          </p:spPr>
          <p:txBody>
            <a:bodyPr lIns="0" tIns="0" rIns="0" bIns="0" rtlCol="0" anchor="t">
              <a:spAutoFit/>
            </a:bodyPr>
            <a:lstStyle/>
            <a:p>
              <a:pPr>
                <a:lnSpc>
                  <a:spcPts val="2427"/>
                </a:lnSpc>
              </a:pPr>
              <a:r>
                <a:rPr lang="en-US" sz="1733" dirty="0">
                  <a:solidFill>
                    <a:srgbClr val="251E20"/>
                  </a:solidFill>
                  <a:latin typeface="Roboto"/>
                </a:rPr>
                <a:t>More and more developers use it </a:t>
              </a:r>
            </a:p>
            <a:p>
              <a:pPr>
                <a:lnSpc>
                  <a:spcPts val="2427"/>
                </a:lnSpc>
              </a:pPr>
              <a:r>
                <a:rPr lang="en-US" sz="1733" dirty="0">
                  <a:solidFill>
                    <a:srgbClr val="251E20"/>
                  </a:solidFill>
                  <a:latin typeface="Roboto"/>
                </a:rPr>
                <a:t>Today's version is 1.17.6</a:t>
              </a:r>
            </a:p>
          </p:txBody>
        </p:sp>
      </p:grpSp>
      <p:sp>
        <p:nvSpPr>
          <p:cNvPr id="21" name="AutoShape 12">
            <a:extLst>
              <a:ext uri="{FF2B5EF4-FFF2-40B4-BE49-F238E27FC236}">
                <a16:creationId xmlns:a16="http://schemas.microsoft.com/office/drawing/2014/main" id="{C13F15F4-7A86-48F9-8381-F8D809E5983F}"/>
              </a:ext>
            </a:extLst>
          </p:cNvPr>
          <p:cNvSpPr/>
          <p:nvPr/>
        </p:nvSpPr>
        <p:spPr>
          <a:xfrm>
            <a:off x="6162225" y="4402914"/>
            <a:ext cx="239304" cy="229767"/>
          </a:xfrm>
          <a:prstGeom prst="rect">
            <a:avLst/>
          </a:prstGeom>
          <a:solidFill>
            <a:srgbClr val="251E20"/>
          </a:solidFill>
        </p:spPr>
      </p:sp>
      <p:grpSp>
        <p:nvGrpSpPr>
          <p:cNvPr id="22" name="Group 13">
            <a:extLst>
              <a:ext uri="{FF2B5EF4-FFF2-40B4-BE49-F238E27FC236}">
                <a16:creationId xmlns:a16="http://schemas.microsoft.com/office/drawing/2014/main" id="{4C2022DB-3D1F-493E-84C7-35D41E72B22B}"/>
              </a:ext>
            </a:extLst>
          </p:cNvPr>
          <p:cNvGrpSpPr/>
          <p:nvPr/>
        </p:nvGrpSpPr>
        <p:grpSpPr>
          <a:xfrm>
            <a:off x="6899883" y="1925233"/>
            <a:ext cx="4711547" cy="998105"/>
            <a:chOff x="-4" y="-76200"/>
            <a:chExt cx="8341839" cy="1996210"/>
          </a:xfrm>
        </p:grpSpPr>
        <p:sp>
          <p:nvSpPr>
            <p:cNvPr id="23" name="TextBox 14">
              <a:extLst>
                <a:ext uri="{FF2B5EF4-FFF2-40B4-BE49-F238E27FC236}">
                  <a16:creationId xmlns:a16="http://schemas.microsoft.com/office/drawing/2014/main" id="{38946719-9DF4-4666-B6FA-DDAB757727E7}"/>
                </a:ext>
              </a:extLst>
            </p:cNvPr>
            <p:cNvSpPr txBox="1"/>
            <p:nvPr/>
          </p:nvSpPr>
          <p:spPr>
            <a:xfrm>
              <a:off x="1" y="-76200"/>
              <a:ext cx="8341834" cy="666850"/>
            </a:xfrm>
            <a:prstGeom prst="rect">
              <a:avLst/>
            </a:prstGeom>
          </p:spPr>
          <p:txBody>
            <a:bodyPr lIns="0" tIns="0" rIns="0" bIns="0" rtlCol="0" anchor="t">
              <a:spAutoFit/>
            </a:bodyPr>
            <a:lstStyle/>
            <a:p>
              <a:pPr>
                <a:lnSpc>
                  <a:spcPts val="2800"/>
                </a:lnSpc>
              </a:pPr>
              <a:r>
                <a:rPr lang="en-US" sz="2000" spc="239" dirty="0">
                  <a:solidFill>
                    <a:srgbClr val="251E20"/>
                  </a:solidFill>
                  <a:latin typeface="Roboto"/>
                </a:rPr>
                <a:t>2008: Prototype to Reality</a:t>
              </a:r>
            </a:p>
          </p:txBody>
        </p:sp>
        <p:sp>
          <p:nvSpPr>
            <p:cNvPr id="24" name="TextBox 15">
              <a:extLst>
                <a:ext uri="{FF2B5EF4-FFF2-40B4-BE49-F238E27FC236}">
                  <a16:creationId xmlns:a16="http://schemas.microsoft.com/office/drawing/2014/main" id="{AB2D4F23-4E3C-4573-9F30-77A83980AF28}"/>
                </a:ext>
              </a:extLst>
            </p:cNvPr>
            <p:cNvSpPr txBox="1"/>
            <p:nvPr/>
          </p:nvSpPr>
          <p:spPr>
            <a:xfrm>
              <a:off x="-4" y="731606"/>
              <a:ext cx="8341834" cy="1188404"/>
            </a:xfrm>
            <a:prstGeom prst="rect">
              <a:avLst/>
            </a:prstGeom>
          </p:spPr>
          <p:txBody>
            <a:bodyPr lIns="0" tIns="0" rIns="0" bIns="0" rtlCol="0" anchor="t">
              <a:spAutoFit/>
            </a:bodyPr>
            <a:lstStyle/>
            <a:p>
              <a:pPr>
                <a:lnSpc>
                  <a:spcPts val="2427"/>
                </a:lnSpc>
              </a:pPr>
              <a:r>
                <a:rPr lang="en-US" sz="1733" dirty="0">
                  <a:solidFill>
                    <a:srgbClr val="251E20"/>
                  </a:solidFill>
                  <a:latin typeface="Roboto"/>
                </a:rPr>
                <a:t>A lot of other people help to bring Go from prototype to reality</a:t>
              </a:r>
            </a:p>
          </p:txBody>
        </p:sp>
      </p:grpSp>
      <p:grpSp>
        <p:nvGrpSpPr>
          <p:cNvPr id="25" name="Group 13">
            <a:extLst>
              <a:ext uri="{FF2B5EF4-FFF2-40B4-BE49-F238E27FC236}">
                <a16:creationId xmlns:a16="http://schemas.microsoft.com/office/drawing/2014/main" id="{FDB130D0-B6D4-4380-BC38-7A724EC02A6F}"/>
              </a:ext>
            </a:extLst>
          </p:cNvPr>
          <p:cNvGrpSpPr/>
          <p:nvPr/>
        </p:nvGrpSpPr>
        <p:grpSpPr>
          <a:xfrm>
            <a:off x="7008741" y="4240254"/>
            <a:ext cx="4559145" cy="690328"/>
            <a:chOff x="-4" y="-76200"/>
            <a:chExt cx="9118291" cy="1380656"/>
          </a:xfrm>
        </p:grpSpPr>
        <p:sp>
          <p:nvSpPr>
            <p:cNvPr id="26" name="TextBox 14">
              <a:extLst>
                <a:ext uri="{FF2B5EF4-FFF2-40B4-BE49-F238E27FC236}">
                  <a16:creationId xmlns:a16="http://schemas.microsoft.com/office/drawing/2014/main" id="{4F9BFBFF-9E59-4915-92B3-6D00C252AD7C}"/>
                </a:ext>
              </a:extLst>
            </p:cNvPr>
            <p:cNvSpPr txBox="1"/>
            <p:nvPr/>
          </p:nvSpPr>
          <p:spPr>
            <a:xfrm>
              <a:off x="-2" y="-76200"/>
              <a:ext cx="8341835" cy="666850"/>
            </a:xfrm>
            <a:prstGeom prst="rect">
              <a:avLst/>
            </a:prstGeom>
          </p:spPr>
          <p:txBody>
            <a:bodyPr lIns="0" tIns="0" rIns="0" bIns="0" rtlCol="0" anchor="t">
              <a:spAutoFit/>
            </a:bodyPr>
            <a:lstStyle/>
            <a:p>
              <a:pPr>
                <a:lnSpc>
                  <a:spcPts val="2800"/>
                </a:lnSpc>
              </a:pPr>
              <a:r>
                <a:rPr lang="en-US" sz="2000" spc="239" dirty="0">
                  <a:solidFill>
                    <a:srgbClr val="251E20"/>
                  </a:solidFill>
                  <a:latin typeface="Roboto"/>
                </a:rPr>
                <a:t>2010: Adoption</a:t>
              </a:r>
            </a:p>
          </p:txBody>
        </p:sp>
        <p:sp>
          <p:nvSpPr>
            <p:cNvPr id="27" name="TextBox 15">
              <a:extLst>
                <a:ext uri="{FF2B5EF4-FFF2-40B4-BE49-F238E27FC236}">
                  <a16:creationId xmlns:a16="http://schemas.microsoft.com/office/drawing/2014/main" id="{756AE1FF-2F6D-4978-8355-A6E3DF6A294E}"/>
                </a:ext>
              </a:extLst>
            </p:cNvPr>
            <p:cNvSpPr txBox="1"/>
            <p:nvPr/>
          </p:nvSpPr>
          <p:spPr>
            <a:xfrm>
              <a:off x="-4" y="731606"/>
              <a:ext cx="9118291" cy="572850"/>
            </a:xfrm>
            <a:prstGeom prst="rect">
              <a:avLst/>
            </a:prstGeom>
          </p:spPr>
          <p:txBody>
            <a:bodyPr wrap="square" lIns="0" tIns="0" rIns="0" bIns="0" rtlCol="0" anchor="t">
              <a:spAutoFit/>
            </a:bodyPr>
            <a:lstStyle/>
            <a:p>
              <a:pPr>
                <a:lnSpc>
                  <a:spcPts val="2427"/>
                </a:lnSpc>
              </a:pPr>
              <a:r>
                <a:rPr lang="en-US" sz="1733" dirty="0">
                  <a:solidFill>
                    <a:srgbClr val="251E20"/>
                  </a:solidFill>
                  <a:latin typeface="Roboto"/>
                </a:rPr>
                <a:t>Start to have adoption by other programmers</a:t>
              </a:r>
            </a:p>
          </p:txBody>
        </p:sp>
      </p:grpSp>
      <p:sp>
        <p:nvSpPr>
          <p:cNvPr id="28" name="AutoShape 12">
            <a:extLst>
              <a:ext uri="{FF2B5EF4-FFF2-40B4-BE49-F238E27FC236}">
                <a16:creationId xmlns:a16="http://schemas.microsoft.com/office/drawing/2014/main" id="{CA507537-C3F5-4B6A-A78D-F9FAA7D92E16}"/>
              </a:ext>
            </a:extLst>
          </p:cNvPr>
          <p:cNvSpPr/>
          <p:nvPr/>
        </p:nvSpPr>
        <p:spPr>
          <a:xfrm>
            <a:off x="6154971" y="3272002"/>
            <a:ext cx="239304" cy="229767"/>
          </a:xfrm>
          <a:prstGeom prst="rect">
            <a:avLst/>
          </a:prstGeom>
          <a:solidFill>
            <a:srgbClr val="251E20"/>
          </a:solidFill>
        </p:spPr>
      </p:sp>
      <p:pic>
        <p:nvPicPr>
          <p:cNvPr id="29" name="Graphic 28">
            <a:extLst>
              <a:ext uri="{FF2B5EF4-FFF2-40B4-BE49-F238E27FC236}">
                <a16:creationId xmlns:a16="http://schemas.microsoft.com/office/drawing/2014/main" id="{5C36EEBF-3804-410E-81F7-1A0C33B9DC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2141" y="3180372"/>
            <a:ext cx="1510992" cy="151099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0805" y="647701"/>
            <a:ext cx="7104304" cy="629531"/>
          </a:xfrm>
          <a:prstGeom prst="rect">
            <a:avLst/>
          </a:prstGeom>
        </p:spPr>
        <p:txBody>
          <a:bodyPr lIns="0" tIns="0" rIns="0" bIns="0" rtlCol="0" anchor="t">
            <a:spAutoFit/>
          </a:bodyPr>
          <a:lstStyle/>
          <a:p>
            <a:pPr>
              <a:lnSpc>
                <a:spcPts val="5303"/>
              </a:lnSpc>
            </a:pPr>
            <a:r>
              <a:rPr lang="en-US" sz="3735" spc="112">
                <a:solidFill>
                  <a:srgbClr val="251E20"/>
                </a:solidFill>
                <a:latin typeface="Roboto"/>
              </a:rPr>
              <a:t>Design team</a:t>
            </a:r>
          </a:p>
        </p:txBody>
      </p:sp>
      <p:grpSp>
        <p:nvGrpSpPr>
          <p:cNvPr id="3" name="Group 3"/>
          <p:cNvGrpSpPr/>
          <p:nvPr/>
        </p:nvGrpSpPr>
        <p:grpSpPr>
          <a:xfrm>
            <a:off x="460289" y="5241053"/>
            <a:ext cx="2778767" cy="1142737"/>
            <a:chOff x="0" y="-76200"/>
            <a:chExt cx="4655493" cy="2285476"/>
          </a:xfrm>
        </p:grpSpPr>
        <p:sp>
          <p:nvSpPr>
            <p:cNvPr id="4" name="TextBox 4"/>
            <p:cNvSpPr txBox="1"/>
            <p:nvPr/>
          </p:nvSpPr>
          <p:spPr>
            <a:xfrm>
              <a:off x="0" y="-76200"/>
              <a:ext cx="4655493" cy="666850"/>
            </a:xfrm>
            <a:prstGeom prst="rect">
              <a:avLst/>
            </a:prstGeom>
          </p:spPr>
          <p:txBody>
            <a:bodyPr lIns="0" tIns="0" rIns="0" bIns="0" rtlCol="0" anchor="t">
              <a:spAutoFit/>
            </a:bodyPr>
            <a:lstStyle/>
            <a:p>
              <a:pPr algn="ctr">
                <a:lnSpc>
                  <a:spcPts val="2800"/>
                </a:lnSpc>
              </a:pPr>
              <a:r>
                <a:rPr lang="en-US" sz="2000" spc="239">
                  <a:solidFill>
                    <a:srgbClr val="251E20"/>
                  </a:solidFill>
                  <a:latin typeface="Roboto"/>
                </a:rPr>
                <a:t>Robert Griesemer</a:t>
              </a:r>
            </a:p>
          </p:txBody>
        </p:sp>
        <p:sp>
          <p:nvSpPr>
            <p:cNvPr id="5" name="TextBox 5"/>
            <p:cNvSpPr txBox="1"/>
            <p:nvPr/>
          </p:nvSpPr>
          <p:spPr>
            <a:xfrm>
              <a:off x="0" y="1020871"/>
              <a:ext cx="4655493" cy="1188405"/>
            </a:xfrm>
            <a:prstGeom prst="rect">
              <a:avLst/>
            </a:prstGeom>
          </p:spPr>
          <p:txBody>
            <a:bodyPr lIns="0" tIns="0" rIns="0" bIns="0" rtlCol="0" anchor="t">
              <a:spAutoFit/>
            </a:bodyPr>
            <a:lstStyle/>
            <a:p>
              <a:pPr algn="ctr">
                <a:lnSpc>
                  <a:spcPts val="2427"/>
                </a:lnSpc>
              </a:pPr>
              <a:r>
                <a:rPr lang="en-US" sz="1733">
                  <a:solidFill>
                    <a:srgbClr val="251E20"/>
                  </a:solidFill>
                  <a:latin typeface="Roboto"/>
                </a:rPr>
                <a:t>V8 JavaScript engine, Java HotSpot VM</a:t>
              </a:r>
            </a:p>
          </p:txBody>
        </p:sp>
      </p:grpSp>
      <p:grpSp>
        <p:nvGrpSpPr>
          <p:cNvPr id="9" name="Group 9"/>
          <p:cNvGrpSpPr/>
          <p:nvPr/>
        </p:nvGrpSpPr>
        <p:grpSpPr>
          <a:xfrm>
            <a:off x="338146" y="2265814"/>
            <a:ext cx="3023055" cy="2814133"/>
            <a:chOff x="0" y="0"/>
            <a:chExt cx="2605140" cy="2085696"/>
          </a:xfrm>
        </p:grpSpPr>
        <p:sp>
          <p:nvSpPr>
            <p:cNvPr id="10" name="Freeform 10"/>
            <p:cNvSpPr/>
            <p:nvPr/>
          </p:nvSpPr>
          <p:spPr>
            <a:xfrm>
              <a:off x="0" y="0"/>
              <a:ext cx="2605140" cy="2085696"/>
            </a:xfrm>
            <a:custGeom>
              <a:avLst/>
              <a:gdLst/>
              <a:ahLst/>
              <a:cxnLst/>
              <a:rect l="l" t="t" r="r" b="b"/>
              <a:pathLst>
                <a:path w="2605140" h="2085696">
                  <a:moveTo>
                    <a:pt x="0" y="0"/>
                  </a:moveTo>
                  <a:lnTo>
                    <a:pt x="0" y="2085696"/>
                  </a:lnTo>
                  <a:lnTo>
                    <a:pt x="2605140" y="2085696"/>
                  </a:lnTo>
                  <a:lnTo>
                    <a:pt x="2605140" y="0"/>
                  </a:lnTo>
                  <a:lnTo>
                    <a:pt x="0" y="0"/>
                  </a:lnTo>
                  <a:close/>
                  <a:moveTo>
                    <a:pt x="2544180" y="2024736"/>
                  </a:moveTo>
                  <a:lnTo>
                    <a:pt x="59690" y="2024736"/>
                  </a:lnTo>
                  <a:lnTo>
                    <a:pt x="59690" y="59690"/>
                  </a:lnTo>
                  <a:lnTo>
                    <a:pt x="2544180" y="59690"/>
                  </a:lnTo>
                  <a:lnTo>
                    <a:pt x="2544180" y="2024736"/>
                  </a:lnTo>
                  <a:close/>
                </a:path>
              </a:pathLst>
            </a:custGeom>
            <a:solidFill>
              <a:srgbClr val="251E20"/>
            </a:solidFill>
          </p:spPr>
        </p:sp>
      </p:grpSp>
      <p:sp>
        <p:nvSpPr>
          <p:cNvPr id="21" name="TextBox 21"/>
          <p:cNvSpPr txBox="1"/>
          <p:nvPr/>
        </p:nvSpPr>
        <p:spPr>
          <a:xfrm rot="5400000">
            <a:off x="10137121" y="4575914"/>
            <a:ext cx="2155239" cy="262892"/>
          </a:xfrm>
          <a:prstGeom prst="rect">
            <a:avLst/>
          </a:prstGeom>
        </p:spPr>
        <p:txBody>
          <a:bodyPr lIns="0" tIns="0" rIns="0" bIns="0" rtlCol="0" anchor="t">
            <a:spAutoFit/>
          </a:bodyPr>
          <a:lstStyle/>
          <a:p>
            <a:pPr algn="r">
              <a:lnSpc>
                <a:spcPts val="2239"/>
              </a:lnSpc>
            </a:pPr>
            <a:r>
              <a:rPr lang="en-US" sz="1600" spc="96" dirty="0">
                <a:solidFill>
                  <a:srgbClr val="251E20"/>
                </a:solidFill>
                <a:latin typeface="Roboto"/>
              </a:rPr>
              <a:t>Fathers Of GOLANG</a:t>
            </a:r>
          </a:p>
        </p:txBody>
      </p:sp>
      <p:pic>
        <p:nvPicPr>
          <p:cNvPr id="27" name="Picture 26">
            <a:extLst>
              <a:ext uri="{FF2B5EF4-FFF2-40B4-BE49-F238E27FC236}">
                <a16:creationId xmlns:a16="http://schemas.microsoft.com/office/drawing/2014/main" id="{5212E180-3CD7-4E77-8012-8389D08BB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34" y="2481682"/>
            <a:ext cx="2424277" cy="2424277"/>
          </a:xfrm>
          <a:prstGeom prst="rect">
            <a:avLst/>
          </a:prstGeom>
        </p:spPr>
      </p:pic>
      <p:sp>
        <p:nvSpPr>
          <p:cNvPr id="28" name="Oval 27">
            <a:extLst>
              <a:ext uri="{FF2B5EF4-FFF2-40B4-BE49-F238E27FC236}">
                <a16:creationId xmlns:a16="http://schemas.microsoft.com/office/drawing/2014/main" id="{A201C46C-E2F0-41E1-80C0-998967B8A856}"/>
              </a:ext>
            </a:extLst>
          </p:cNvPr>
          <p:cNvSpPr/>
          <p:nvPr/>
        </p:nvSpPr>
        <p:spPr>
          <a:xfrm>
            <a:off x="3998727" y="2460741"/>
            <a:ext cx="2420380" cy="2424279"/>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9">
            <a:extLst>
              <a:ext uri="{FF2B5EF4-FFF2-40B4-BE49-F238E27FC236}">
                <a16:creationId xmlns:a16="http://schemas.microsoft.com/office/drawing/2014/main" id="{29AC71A9-1370-407E-922A-300F9EE777C9}"/>
              </a:ext>
            </a:extLst>
          </p:cNvPr>
          <p:cNvGrpSpPr/>
          <p:nvPr/>
        </p:nvGrpSpPr>
        <p:grpSpPr>
          <a:xfrm>
            <a:off x="3751663" y="2251272"/>
            <a:ext cx="3023055" cy="2814133"/>
            <a:chOff x="0" y="0"/>
            <a:chExt cx="2605140" cy="2085696"/>
          </a:xfrm>
        </p:grpSpPr>
        <p:sp>
          <p:nvSpPr>
            <p:cNvPr id="30" name="Freeform 10">
              <a:extLst>
                <a:ext uri="{FF2B5EF4-FFF2-40B4-BE49-F238E27FC236}">
                  <a16:creationId xmlns:a16="http://schemas.microsoft.com/office/drawing/2014/main" id="{8C2EC47C-4280-4AB3-850B-9705869F5E04}"/>
                </a:ext>
              </a:extLst>
            </p:cNvPr>
            <p:cNvSpPr/>
            <p:nvPr/>
          </p:nvSpPr>
          <p:spPr>
            <a:xfrm>
              <a:off x="0" y="0"/>
              <a:ext cx="2605140" cy="2085696"/>
            </a:xfrm>
            <a:custGeom>
              <a:avLst/>
              <a:gdLst/>
              <a:ahLst/>
              <a:cxnLst/>
              <a:rect l="l" t="t" r="r" b="b"/>
              <a:pathLst>
                <a:path w="2605140" h="2085696">
                  <a:moveTo>
                    <a:pt x="0" y="0"/>
                  </a:moveTo>
                  <a:lnTo>
                    <a:pt x="0" y="2085696"/>
                  </a:lnTo>
                  <a:lnTo>
                    <a:pt x="2605140" y="2085696"/>
                  </a:lnTo>
                  <a:lnTo>
                    <a:pt x="2605140" y="0"/>
                  </a:lnTo>
                  <a:lnTo>
                    <a:pt x="0" y="0"/>
                  </a:lnTo>
                  <a:close/>
                  <a:moveTo>
                    <a:pt x="2544180" y="2024736"/>
                  </a:moveTo>
                  <a:lnTo>
                    <a:pt x="59690" y="2024736"/>
                  </a:lnTo>
                  <a:lnTo>
                    <a:pt x="59690" y="59690"/>
                  </a:lnTo>
                  <a:lnTo>
                    <a:pt x="2544180" y="59690"/>
                  </a:lnTo>
                  <a:lnTo>
                    <a:pt x="2544180" y="2024736"/>
                  </a:lnTo>
                  <a:close/>
                </a:path>
              </a:pathLst>
            </a:custGeom>
            <a:solidFill>
              <a:srgbClr val="251E20"/>
            </a:solidFill>
          </p:spPr>
        </p:sp>
      </p:grpSp>
      <p:sp>
        <p:nvSpPr>
          <p:cNvPr id="31" name="Oval 30">
            <a:extLst>
              <a:ext uri="{FF2B5EF4-FFF2-40B4-BE49-F238E27FC236}">
                <a16:creationId xmlns:a16="http://schemas.microsoft.com/office/drawing/2014/main" id="{E5C62E8F-7077-4C3A-83B8-4DEB29D862D5}"/>
              </a:ext>
            </a:extLst>
          </p:cNvPr>
          <p:cNvSpPr/>
          <p:nvPr/>
        </p:nvSpPr>
        <p:spPr>
          <a:xfrm>
            <a:off x="7595570" y="2438726"/>
            <a:ext cx="2420380" cy="2424279"/>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9">
            <a:extLst>
              <a:ext uri="{FF2B5EF4-FFF2-40B4-BE49-F238E27FC236}">
                <a16:creationId xmlns:a16="http://schemas.microsoft.com/office/drawing/2014/main" id="{2407623F-7875-4E3F-B763-7E2DAF57F49A}"/>
              </a:ext>
            </a:extLst>
          </p:cNvPr>
          <p:cNvGrpSpPr/>
          <p:nvPr/>
        </p:nvGrpSpPr>
        <p:grpSpPr>
          <a:xfrm>
            <a:off x="7294234" y="2251272"/>
            <a:ext cx="3023055" cy="2814133"/>
            <a:chOff x="0" y="0"/>
            <a:chExt cx="2605140" cy="2085696"/>
          </a:xfrm>
        </p:grpSpPr>
        <p:sp>
          <p:nvSpPr>
            <p:cNvPr id="33" name="Freeform 10">
              <a:extLst>
                <a:ext uri="{FF2B5EF4-FFF2-40B4-BE49-F238E27FC236}">
                  <a16:creationId xmlns:a16="http://schemas.microsoft.com/office/drawing/2014/main" id="{A747357C-0E36-426D-9272-F3DC36FBF1CB}"/>
                </a:ext>
              </a:extLst>
            </p:cNvPr>
            <p:cNvSpPr/>
            <p:nvPr/>
          </p:nvSpPr>
          <p:spPr>
            <a:xfrm>
              <a:off x="0" y="0"/>
              <a:ext cx="2605140" cy="2085696"/>
            </a:xfrm>
            <a:custGeom>
              <a:avLst/>
              <a:gdLst/>
              <a:ahLst/>
              <a:cxnLst/>
              <a:rect l="l" t="t" r="r" b="b"/>
              <a:pathLst>
                <a:path w="2605140" h="2085696">
                  <a:moveTo>
                    <a:pt x="0" y="0"/>
                  </a:moveTo>
                  <a:lnTo>
                    <a:pt x="0" y="2085696"/>
                  </a:lnTo>
                  <a:lnTo>
                    <a:pt x="2605140" y="2085696"/>
                  </a:lnTo>
                  <a:lnTo>
                    <a:pt x="2605140" y="0"/>
                  </a:lnTo>
                  <a:lnTo>
                    <a:pt x="0" y="0"/>
                  </a:lnTo>
                  <a:close/>
                  <a:moveTo>
                    <a:pt x="2544180" y="2024736"/>
                  </a:moveTo>
                  <a:lnTo>
                    <a:pt x="59690" y="2024736"/>
                  </a:lnTo>
                  <a:lnTo>
                    <a:pt x="59690" y="59690"/>
                  </a:lnTo>
                  <a:lnTo>
                    <a:pt x="2544180" y="59690"/>
                  </a:lnTo>
                  <a:lnTo>
                    <a:pt x="2544180" y="2024736"/>
                  </a:lnTo>
                  <a:close/>
                </a:path>
              </a:pathLst>
            </a:custGeom>
            <a:solidFill>
              <a:srgbClr val="251E20"/>
            </a:solidFill>
          </p:spPr>
        </p:sp>
      </p:grpSp>
      <p:grpSp>
        <p:nvGrpSpPr>
          <p:cNvPr id="35" name="Group 3">
            <a:extLst>
              <a:ext uri="{FF2B5EF4-FFF2-40B4-BE49-F238E27FC236}">
                <a16:creationId xmlns:a16="http://schemas.microsoft.com/office/drawing/2014/main" id="{5FA35A60-C18A-4921-978A-B6F831ED18F5}"/>
              </a:ext>
            </a:extLst>
          </p:cNvPr>
          <p:cNvGrpSpPr/>
          <p:nvPr/>
        </p:nvGrpSpPr>
        <p:grpSpPr>
          <a:xfrm>
            <a:off x="3873806" y="5274873"/>
            <a:ext cx="2778767" cy="834960"/>
            <a:chOff x="0" y="-76200"/>
            <a:chExt cx="4655493" cy="1669921"/>
          </a:xfrm>
        </p:grpSpPr>
        <p:sp>
          <p:nvSpPr>
            <p:cNvPr id="36" name="TextBox 4">
              <a:extLst>
                <a:ext uri="{FF2B5EF4-FFF2-40B4-BE49-F238E27FC236}">
                  <a16:creationId xmlns:a16="http://schemas.microsoft.com/office/drawing/2014/main" id="{13CBC80A-3E10-49A7-B727-EA330CD6F146}"/>
                </a:ext>
              </a:extLst>
            </p:cNvPr>
            <p:cNvSpPr txBox="1"/>
            <p:nvPr/>
          </p:nvSpPr>
          <p:spPr>
            <a:xfrm>
              <a:off x="0" y="-76200"/>
              <a:ext cx="4655493" cy="666850"/>
            </a:xfrm>
            <a:prstGeom prst="rect">
              <a:avLst/>
            </a:prstGeom>
          </p:spPr>
          <p:txBody>
            <a:bodyPr lIns="0" tIns="0" rIns="0" bIns="0" rtlCol="0" anchor="t">
              <a:spAutoFit/>
            </a:bodyPr>
            <a:lstStyle/>
            <a:p>
              <a:pPr algn="ctr">
                <a:lnSpc>
                  <a:spcPts val="2800"/>
                </a:lnSpc>
              </a:pPr>
              <a:r>
                <a:rPr lang="en-US" sz="2000" spc="239" dirty="0">
                  <a:solidFill>
                    <a:srgbClr val="251E20"/>
                  </a:solidFill>
                  <a:latin typeface="Roboto"/>
                </a:rPr>
                <a:t>Rob Pike</a:t>
              </a:r>
            </a:p>
          </p:txBody>
        </p:sp>
        <p:sp>
          <p:nvSpPr>
            <p:cNvPr id="37" name="TextBox 5">
              <a:extLst>
                <a:ext uri="{FF2B5EF4-FFF2-40B4-BE49-F238E27FC236}">
                  <a16:creationId xmlns:a16="http://schemas.microsoft.com/office/drawing/2014/main" id="{C49AFE53-518A-46F1-9A04-7A5BFE5CAFDE}"/>
                </a:ext>
              </a:extLst>
            </p:cNvPr>
            <p:cNvSpPr txBox="1"/>
            <p:nvPr/>
          </p:nvSpPr>
          <p:spPr>
            <a:xfrm>
              <a:off x="0" y="1020871"/>
              <a:ext cx="4655493" cy="572850"/>
            </a:xfrm>
            <a:prstGeom prst="rect">
              <a:avLst/>
            </a:prstGeom>
          </p:spPr>
          <p:txBody>
            <a:bodyPr lIns="0" tIns="0" rIns="0" bIns="0" rtlCol="0" anchor="t">
              <a:spAutoFit/>
            </a:bodyPr>
            <a:lstStyle/>
            <a:p>
              <a:pPr algn="ctr">
                <a:lnSpc>
                  <a:spcPts val="2427"/>
                </a:lnSpc>
              </a:pPr>
              <a:r>
                <a:rPr lang="en-US" sz="1733">
                  <a:solidFill>
                    <a:srgbClr val="251E20"/>
                  </a:solidFill>
                  <a:latin typeface="Roboto"/>
                </a:rPr>
                <a:t>UNIX, Plan 9, UTF-8</a:t>
              </a:r>
            </a:p>
          </p:txBody>
        </p:sp>
      </p:grpSp>
      <p:grpSp>
        <p:nvGrpSpPr>
          <p:cNvPr id="38" name="Group 3">
            <a:extLst>
              <a:ext uri="{FF2B5EF4-FFF2-40B4-BE49-F238E27FC236}">
                <a16:creationId xmlns:a16="http://schemas.microsoft.com/office/drawing/2014/main" id="{6E5E5289-A2C3-43A0-8A4B-9984E52E7BE8}"/>
              </a:ext>
            </a:extLst>
          </p:cNvPr>
          <p:cNvGrpSpPr/>
          <p:nvPr/>
        </p:nvGrpSpPr>
        <p:grpSpPr>
          <a:xfrm>
            <a:off x="7416377" y="5236443"/>
            <a:ext cx="2778767" cy="1142737"/>
            <a:chOff x="0" y="-76200"/>
            <a:chExt cx="4655493" cy="2285476"/>
          </a:xfrm>
        </p:grpSpPr>
        <p:sp>
          <p:nvSpPr>
            <p:cNvPr id="39" name="TextBox 4">
              <a:extLst>
                <a:ext uri="{FF2B5EF4-FFF2-40B4-BE49-F238E27FC236}">
                  <a16:creationId xmlns:a16="http://schemas.microsoft.com/office/drawing/2014/main" id="{A30348E7-0AA0-4844-A9CC-6E4379775302}"/>
                </a:ext>
              </a:extLst>
            </p:cNvPr>
            <p:cNvSpPr txBox="1"/>
            <p:nvPr/>
          </p:nvSpPr>
          <p:spPr>
            <a:xfrm>
              <a:off x="0" y="-76200"/>
              <a:ext cx="4655493" cy="666850"/>
            </a:xfrm>
            <a:prstGeom prst="rect">
              <a:avLst/>
            </a:prstGeom>
          </p:spPr>
          <p:txBody>
            <a:bodyPr lIns="0" tIns="0" rIns="0" bIns="0" rtlCol="0" anchor="t">
              <a:spAutoFit/>
            </a:bodyPr>
            <a:lstStyle/>
            <a:p>
              <a:pPr algn="ctr">
                <a:lnSpc>
                  <a:spcPts val="2800"/>
                </a:lnSpc>
              </a:pPr>
              <a:r>
                <a:rPr lang="en-US" sz="2000" spc="239" dirty="0">
                  <a:solidFill>
                    <a:srgbClr val="251E20"/>
                  </a:solidFill>
                  <a:latin typeface="Roboto"/>
                </a:rPr>
                <a:t>Ken Thompson</a:t>
              </a:r>
            </a:p>
          </p:txBody>
        </p:sp>
        <p:sp>
          <p:nvSpPr>
            <p:cNvPr id="40" name="TextBox 5">
              <a:extLst>
                <a:ext uri="{FF2B5EF4-FFF2-40B4-BE49-F238E27FC236}">
                  <a16:creationId xmlns:a16="http://schemas.microsoft.com/office/drawing/2014/main" id="{E9479D46-7588-4E2C-9010-00BE0B75DB35}"/>
                </a:ext>
              </a:extLst>
            </p:cNvPr>
            <p:cNvSpPr txBox="1"/>
            <p:nvPr/>
          </p:nvSpPr>
          <p:spPr>
            <a:xfrm>
              <a:off x="0" y="1020871"/>
              <a:ext cx="4655493" cy="1188405"/>
            </a:xfrm>
            <a:prstGeom prst="rect">
              <a:avLst/>
            </a:prstGeom>
          </p:spPr>
          <p:txBody>
            <a:bodyPr lIns="0" tIns="0" rIns="0" bIns="0" rtlCol="0" anchor="t">
              <a:spAutoFit/>
            </a:bodyPr>
            <a:lstStyle/>
            <a:p>
              <a:pPr algn="ctr">
                <a:lnSpc>
                  <a:spcPts val="2427"/>
                </a:lnSpc>
              </a:pPr>
              <a:r>
                <a:rPr lang="en-US" sz="1733" dirty="0">
                  <a:solidFill>
                    <a:srgbClr val="251E20"/>
                  </a:solidFill>
                  <a:latin typeface="Roboto"/>
                </a:rPr>
                <a:t>UNIX, Plan 9, B language, C, UTF-8</a:t>
              </a:r>
            </a:p>
          </p:txBody>
        </p:sp>
      </p:grpSp>
      <p:pic>
        <p:nvPicPr>
          <p:cNvPr id="22" name="Graphic 21">
            <a:extLst>
              <a:ext uri="{FF2B5EF4-FFF2-40B4-BE49-F238E27FC236}">
                <a16:creationId xmlns:a16="http://schemas.microsoft.com/office/drawing/2014/main" id="{5C252321-0AC5-4922-9D93-345DB64DB6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59244" y="1918008"/>
            <a:ext cx="1510992" cy="151099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912B6A33-4733-4007-B67D-5D5832B9840F}"/>
              </a:ext>
            </a:extLst>
          </p:cNvPr>
          <p:cNvPicPr>
            <a:picLocks noChangeAspect="1"/>
          </p:cNvPicPr>
          <p:nvPr/>
        </p:nvPicPr>
        <p:blipFill>
          <a:blip r:embed="rId2"/>
          <a:srcRect/>
          <a:stretch/>
        </p:blipFill>
        <p:spPr>
          <a:xfrm>
            <a:off x="28131" y="-4991"/>
            <a:ext cx="9762979" cy="6715277"/>
          </a:xfrm>
          <a:prstGeom prst="rect">
            <a:avLst/>
          </a:prstGeom>
        </p:spPr>
      </p:pic>
      <p:pic>
        <p:nvPicPr>
          <p:cNvPr id="2050" name="Picture 2" descr="Cisco | LinkedIn">
            <a:extLst>
              <a:ext uri="{FF2B5EF4-FFF2-40B4-BE49-F238E27FC236}">
                <a16:creationId xmlns:a16="http://schemas.microsoft.com/office/drawing/2014/main" id="{37CF2607-C11B-4399-9994-8DDEC57914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6535" y="2691646"/>
            <a:ext cx="1866895" cy="18668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ovartis ag: Latest News &amp; Videos, Photos about novartis ag | The Economic  Times - Page 1">
            <a:extLst>
              <a:ext uri="{FF2B5EF4-FFF2-40B4-BE49-F238E27FC236}">
                <a16:creationId xmlns:a16="http://schemas.microsoft.com/office/drawing/2014/main" id="{77108CDC-FDC9-4F56-B885-511CA1E591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1879" y="4875925"/>
            <a:ext cx="2171551" cy="16265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pleLabs | LinkedIn">
            <a:extLst>
              <a:ext uri="{FF2B5EF4-FFF2-40B4-BE49-F238E27FC236}">
                <a16:creationId xmlns:a16="http://schemas.microsoft.com/office/drawing/2014/main" id="{81BD472C-3438-4A15-A35B-2533660E7E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3297" y="46925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9380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olang_old_1">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4899</TotalTime>
  <Words>1225</Words>
  <Application>Microsoft Office PowerPoint</Application>
  <PresentationFormat>Widescreen</PresentationFormat>
  <Paragraphs>146</Paragraphs>
  <Slides>60</Slides>
  <Notes>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60</vt:i4>
      </vt:variant>
    </vt:vector>
  </HeadingPairs>
  <TitlesOfParts>
    <vt:vector size="73" baseType="lpstr">
      <vt:lpstr>Arial</vt:lpstr>
      <vt:lpstr>Calibri</vt:lpstr>
      <vt:lpstr>Calibri Light</vt:lpstr>
      <vt:lpstr>Cormorant Garamond Bold</vt:lpstr>
      <vt:lpstr>League Gothic</vt:lpstr>
      <vt:lpstr>Montserrat</vt:lpstr>
      <vt:lpstr>Montserrat Light</vt:lpstr>
      <vt:lpstr>Playfair Display</vt:lpstr>
      <vt:lpstr>Raleway</vt:lpstr>
      <vt:lpstr>Roboto</vt:lpstr>
      <vt:lpstr>Space Mono</vt:lpstr>
      <vt:lpstr>Office Theme</vt:lpstr>
      <vt:lpstr>golang_old_1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Switch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 Tools</vt:lpstr>
      <vt:lpstr>A Web Server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girish.v@maplelabs.com</dc:creator>
  <cp:lastModifiedBy>GIRISH VENKATAREDDY -X (givenka2 - XORIANT CORPORATION at Cisco)</cp:lastModifiedBy>
  <cp:revision>170</cp:revision>
  <dcterms:created xsi:type="dcterms:W3CDTF">2019-08-25T14:24:21Z</dcterms:created>
  <dcterms:modified xsi:type="dcterms:W3CDTF">2022-02-17T12:14:48Z</dcterms:modified>
</cp:coreProperties>
</file>